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92" r:id="rId2"/>
    <p:sldId id="259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5" r:id="rId14"/>
    <p:sldId id="303" r:id="rId15"/>
    <p:sldId id="304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7" r:id="rId37"/>
    <p:sldId id="328" r:id="rId38"/>
    <p:sldId id="329" r:id="rId39"/>
    <p:sldId id="326" r:id="rId40"/>
    <p:sldId id="330" r:id="rId41"/>
    <p:sldId id="331" r:id="rId42"/>
    <p:sldId id="332" r:id="rId43"/>
    <p:sldId id="333" r:id="rId44"/>
    <p:sldId id="334" r:id="rId45"/>
    <p:sldId id="335" r:id="rId46"/>
    <p:sldId id="340" r:id="rId47"/>
    <p:sldId id="336" r:id="rId48"/>
    <p:sldId id="337" r:id="rId49"/>
    <p:sldId id="338" r:id="rId50"/>
    <p:sldId id="339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</p:sldIdLst>
  <p:sldSz cx="12192000" cy="6858000"/>
  <p:notesSz cx="6858000" cy="9144000"/>
  <p:defaultTextStyle>
    <a:defPPr>
      <a:defRPr lang="en-N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2C6C7-9A1A-4F67-8FC8-6CBFD6A20F2D}" type="datetimeFigureOut">
              <a:rPr lang="en-NG" smtClean="0"/>
              <a:t>09/02/2025</a:t>
            </a:fld>
            <a:endParaRPr lang="en-N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2C26-BA96-47AF-8CD9-D853BE4EC5AB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558196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8A01F-FEA2-D1F0-9362-5EF89364D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13825-FE5E-23C1-0F2D-309739721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9AEAF-DBC7-0338-81BF-8255358A5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0C5C-683B-4B78-BD0A-5F67B325A0A4}" type="datetimeFigureOut">
              <a:rPr lang="en-NG" smtClean="0"/>
              <a:t>09/02/2025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C4ACF-3E9C-B842-A085-1791C0896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AEDBE-02CF-F00A-4D08-EDA92D94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08DA-1747-4F3F-8C3A-8D414AA60BA7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190913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4D1A-E13A-4231-DD16-983AD37F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BED47F-ECED-7469-B00A-264E39BF2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BCEC3-25AF-DBC0-D4B1-F74CF2018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0C5C-683B-4B78-BD0A-5F67B325A0A4}" type="datetimeFigureOut">
              <a:rPr lang="en-NG" smtClean="0"/>
              <a:t>09/02/2025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25FF7-5FB8-A07D-9FF9-715FC0DC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79E39-5A93-6B1F-4887-8FB9EDA5C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08DA-1747-4F3F-8C3A-8D414AA60BA7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23251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61CEDF-F842-67C5-DF91-CA3479C704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C0ABF8-4425-0D7B-E533-F194AC2DB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5DD92-8F6C-EDDB-B3A9-B82B9B23B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0C5C-683B-4B78-BD0A-5F67B325A0A4}" type="datetimeFigureOut">
              <a:rPr lang="en-NG" smtClean="0"/>
              <a:t>09/02/2025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16EEA-2DC6-04C6-55DB-F234E2651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670B7-0015-0B71-AB88-F8903ABFC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08DA-1747-4F3F-8C3A-8D414AA60BA7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9618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F80E0-FC8E-548C-21A7-29CB161F1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381BB-1A88-74EE-3CA6-B5BB3D6BA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E7358-2362-D595-69F3-64AE9688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0C5C-683B-4B78-BD0A-5F67B325A0A4}" type="datetimeFigureOut">
              <a:rPr lang="en-NG" smtClean="0"/>
              <a:t>09/02/2025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00F81-1B61-83F9-2E7E-0CBE4E88B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372CE-81BC-3391-3DF4-15755170B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08DA-1747-4F3F-8C3A-8D414AA60BA7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212010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A9594-CB43-C16A-BA4E-5DF0A2123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87798-DC41-1465-C37B-E7D5D150B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50E6A-6907-F806-A54B-A2CA8960D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0C5C-683B-4B78-BD0A-5F67B325A0A4}" type="datetimeFigureOut">
              <a:rPr lang="en-NG" smtClean="0"/>
              <a:t>09/02/2025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2D83-CB14-AA7E-2769-5C13F9DFA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5CEAF-4885-B3CB-44A8-9F9C8162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08DA-1747-4F3F-8C3A-8D414AA60BA7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78159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9761-A95D-82AB-5705-6181F508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9FFC-F4B5-4B47-EA53-B4E2FE1DB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8D1F0-D82A-3D5F-722A-9DE847335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5D109-70D3-4AD1-98FE-ABF6BC725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0C5C-683B-4B78-BD0A-5F67B325A0A4}" type="datetimeFigureOut">
              <a:rPr lang="en-NG" smtClean="0"/>
              <a:t>09/02/2025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8A640-8820-ADB1-4F69-7B065DCFE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41F7E-0D6F-F4FA-6AB2-4B79E2D4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08DA-1747-4F3F-8C3A-8D414AA60BA7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01220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B7DEB-484C-9582-8206-55C358A23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88FB6-CD16-C114-6C35-60585B322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2FA64-A4BB-9889-04BC-13AE15ABC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9CED4-64C2-3CCD-0425-C5EE1E66C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ED3BA8-980C-2D8C-FCA3-C5EAA76837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57282D-AED7-B4B1-C04C-2BEF2175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0C5C-683B-4B78-BD0A-5F67B325A0A4}" type="datetimeFigureOut">
              <a:rPr lang="en-NG" smtClean="0"/>
              <a:t>09/02/2025</a:t>
            </a:fld>
            <a:endParaRPr lang="en-N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DEAC07-2006-C2CF-BC69-79563116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B5B64-5BED-0E10-3CA9-E1AEE0B61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08DA-1747-4F3F-8C3A-8D414AA60BA7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49636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9154F-C804-F143-E79D-0FD58C8D5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DD9625-C6AF-5F84-8DBC-E48FC90D9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0C5C-683B-4B78-BD0A-5F67B325A0A4}" type="datetimeFigureOut">
              <a:rPr lang="en-NG" smtClean="0"/>
              <a:t>09/02/2025</a:t>
            </a:fld>
            <a:endParaRPr lang="en-N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5E9E3B-323E-6CDC-2E28-97D76DD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F49E18-3846-28E8-12AA-14480A1C0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08DA-1747-4F3F-8C3A-8D414AA60BA7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993012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05B43B-A7FB-39BE-AA82-2492B57F5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0C5C-683B-4B78-BD0A-5F67B325A0A4}" type="datetimeFigureOut">
              <a:rPr lang="en-NG" smtClean="0"/>
              <a:t>09/02/2025</a:t>
            </a:fld>
            <a:endParaRPr lang="en-N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A9735-C36B-FA5F-1576-B9605242A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0CD76-BDEF-5967-04EE-B0C78307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08DA-1747-4F3F-8C3A-8D414AA60BA7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915141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26C32-52F0-3B58-A738-D7E7598C5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584C-303C-3C52-2496-99F53B256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4E791-0742-1763-D8D7-4F3B33EEB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EA041-4254-C6CA-478F-B5CE0811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0C5C-683B-4B78-BD0A-5F67B325A0A4}" type="datetimeFigureOut">
              <a:rPr lang="en-NG" smtClean="0"/>
              <a:t>09/02/2025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4D086-18B1-4621-3AFC-5702C788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D387B-63E2-724A-82A1-D56CA4B9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08DA-1747-4F3F-8C3A-8D414AA60BA7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657005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422AD-06E1-B718-8B5E-56D57B9C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891B4B-2B33-E39B-8A96-4EE31C3BAC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A159D-51CA-086F-E52C-2C7B6449C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448AD-0EA4-E29C-EC48-A62DC431C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0C5C-683B-4B78-BD0A-5F67B325A0A4}" type="datetimeFigureOut">
              <a:rPr lang="en-NG" smtClean="0"/>
              <a:t>09/02/2025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B8643-7A41-8765-A7B8-E96BBA8CB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33001-56F5-9552-7F3A-8BAF62822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08DA-1747-4F3F-8C3A-8D414AA60BA7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070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B02FD1-8039-E2D1-7C60-30EFAA138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6689A-EDA3-CEB0-CD81-A9B362D3D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69AED-87EC-3FC3-3964-9691AD69E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F0C5C-683B-4B78-BD0A-5F67B325A0A4}" type="datetimeFigureOut">
              <a:rPr lang="en-NG" smtClean="0"/>
              <a:t>09/02/2025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A5912-8204-9B60-465A-2F85D6273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E87DF-15C0-A35C-50AA-F9BB46ABC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008DA-1747-4F3F-8C3A-8D414AA60BA7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87524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image" Target="../media/image26.jpg"/><Relationship Id="rId4" Type="http://schemas.openxmlformats.org/officeDocument/2006/relationships/image" Target="../media/image3.png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image" Target="../media/image11.jpg"/><Relationship Id="rId4" Type="http://schemas.openxmlformats.org/officeDocument/2006/relationships/image" Target="../media/image3.png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9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5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3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5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7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9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1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3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5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7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3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5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jpg"/><Relationship Id="rId9" Type="http://schemas.openxmlformats.org/officeDocument/2006/relationships/image" Target="../media/image107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9.jpg"/><Relationship Id="rId7" Type="http://schemas.openxmlformats.org/officeDocument/2006/relationships/image" Target="../media/image2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1.jpg"/><Relationship Id="rId7" Type="http://schemas.openxmlformats.org/officeDocument/2006/relationships/image" Target="../media/image2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3.jpg"/><Relationship Id="rId7" Type="http://schemas.openxmlformats.org/officeDocument/2006/relationships/image" Target="../media/image2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5.jpg"/><Relationship Id="rId7" Type="http://schemas.openxmlformats.org/officeDocument/2006/relationships/image" Target="../media/image2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6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jpg"/><Relationship Id="rId9" Type="http://schemas.openxmlformats.org/officeDocument/2006/relationships/image" Target="../media/image117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9.jpg"/><Relationship Id="rId7" Type="http://schemas.openxmlformats.org/officeDocument/2006/relationships/image" Target="../media/image2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5948" y="1243284"/>
            <a:ext cx="9503358" cy="2945678"/>
          </a:xfrm>
        </p:spPr>
        <p:txBody>
          <a:bodyPr anchor="ctr">
            <a:normAutofit/>
          </a:bodyPr>
          <a:lstStyle/>
          <a:p>
            <a:r>
              <a:rPr lang="en-US" sz="4600" b="1" dirty="0">
                <a:latin typeface="Oxfam Global Headline" panose="020B0604030201010201" pitchFamily="34" charset="0"/>
              </a:rPr>
              <a:t>SUCCESS STORIES </a:t>
            </a:r>
            <a:br>
              <a:rPr lang="en-US" sz="4600" b="1" dirty="0">
                <a:latin typeface="Oxfam Global Headline" panose="020B0604030201010201" pitchFamily="34" charset="0"/>
              </a:rPr>
            </a:br>
            <a:r>
              <a:rPr lang="en-US" sz="4600" b="1" dirty="0">
                <a:latin typeface="Oxfam Global Headline" panose="020B0604030201010201" pitchFamily="34" charset="0"/>
              </a:rPr>
              <a:t>WARD DEVELOPMENT SUPPORT COMMITTEES (WDSC)</a:t>
            </a:r>
            <a:br>
              <a:rPr lang="en-US" sz="4600" b="1" dirty="0">
                <a:latin typeface="Oxfam Global Headline" panose="020B0604030201010201" pitchFamily="34" charset="0"/>
              </a:rPr>
            </a:br>
            <a:r>
              <a:rPr lang="en-US" sz="4600" b="1" dirty="0">
                <a:latin typeface="Oxfam Global Headline" panose="020B0604030201010201" pitchFamily="34" charset="0"/>
              </a:rPr>
              <a:t>MICHIKA LGA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D28261-875D-9E0C-F428-181D35C27CB2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0618871-408B-7054-3113-DCCE1725FA71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98AD8C1-EDBB-0D9C-FAFF-41DAE4C9E99D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7" name="Picture 16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A839858-8CEE-028C-F7F7-665D5CC5D6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8D491592-AA45-4D8C-C01A-4F1012D92D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9" name="Picture 18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86DC88EB-A9A8-B339-2CF8-292808E9A1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5D6C994-84C7-CA2B-BFAE-5132BF160E6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5" name="Picture 14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CE30429D-9E50-5244-DE61-07920A9A61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F644EBA2-7FD4-3C1F-3398-662C9E3CA01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2A0529-8D84-1D6C-41AA-E98B69F6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50FE9EF-86F1-B866-FF87-5516EC9AF56C}"/>
              </a:ext>
            </a:extLst>
          </p:cNvPr>
          <p:cNvSpPr txBox="1"/>
          <p:nvPr/>
        </p:nvSpPr>
        <p:spPr>
          <a:xfrm>
            <a:off x="3986937" y="4091890"/>
            <a:ext cx="4382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January 2024 – April 2024</a:t>
            </a:r>
          </a:p>
        </p:txBody>
      </p:sp>
    </p:spTree>
    <p:extLst>
      <p:ext uri="{BB962C8B-B14F-4D97-AF65-F5344CB8AC3E}">
        <p14:creationId xmlns:p14="http://schemas.microsoft.com/office/powerpoint/2010/main" val="264595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Wambilimi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Tilli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F1E28A-9E91-D663-2654-F1B9A105CAAF}"/>
              </a:ext>
            </a:extLst>
          </p:cNvPr>
          <p:cNvSpPr txBox="1"/>
          <p:nvPr/>
        </p:nvSpPr>
        <p:spPr>
          <a:xfrm>
            <a:off x="291550" y="2665140"/>
            <a:ext cx="1868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Self Help Project: </a:t>
            </a:r>
          </a:p>
          <a:p>
            <a:r>
              <a:rPr lang="en-US" b="1" dirty="0"/>
              <a:t>Excavation of a Culvert located between </a:t>
            </a:r>
            <a:r>
              <a:rPr lang="en-US" b="1" dirty="0" err="1"/>
              <a:t>Warakanza</a:t>
            </a:r>
            <a:r>
              <a:rPr lang="en-US" b="1" dirty="0"/>
              <a:t> and </a:t>
            </a:r>
            <a:r>
              <a:rPr lang="en-US" b="1" dirty="0" err="1"/>
              <a:t>Fwa</a:t>
            </a:r>
            <a:r>
              <a:rPr lang="en-US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E6B36-953F-3E30-0253-CEA24E17D9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70" y="1703718"/>
            <a:ext cx="9154778" cy="4118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4170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Futudou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Futuless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F1E28A-9E91-D663-2654-F1B9A105CAAF}"/>
              </a:ext>
            </a:extLst>
          </p:cNvPr>
          <p:cNvSpPr txBox="1"/>
          <p:nvPr/>
        </p:nvSpPr>
        <p:spPr>
          <a:xfrm>
            <a:off x="291550" y="2665140"/>
            <a:ext cx="1868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Self Help Project: </a:t>
            </a:r>
          </a:p>
          <a:p>
            <a:r>
              <a:rPr lang="en-US" b="1" dirty="0"/>
              <a:t>Rehabilitation of water project at </a:t>
            </a:r>
            <a:r>
              <a:rPr lang="en-US" b="1" dirty="0" err="1"/>
              <a:t>Himikeless</a:t>
            </a:r>
            <a:r>
              <a:rPr lang="en-US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6611B-60B3-511C-C318-FD7432106B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88" y="4017165"/>
            <a:ext cx="2900045" cy="2174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E89340-AA42-7C4E-908F-48243E2C4B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50" y="1683611"/>
            <a:ext cx="2908300" cy="218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60956-A98F-9723-0D1E-14E3EA279D8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2"/>
          <a:stretch/>
        </p:blipFill>
        <p:spPr bwMode="auto">
          <a:xfrm>
            <a:off x="2319135" y="1895223"/>
            <a:ext cx="3701520" cy="4171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5639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Futudou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Futuless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F1E28A-9E91-D663-2654-F1B9A105CAAF}"/>
              </a:ext>
            </a:extLst>
          </p:cNvPr>
          <p:cNvSpPr txBox="1"/>
          <p:nvPr/>
        </p:nvSpPr>
        <p:spPr>
          <a:xfrm>
            <a:off x="291550" y="2665140"/>
            <a:ext cx="1868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Self Help Project: </a:t>
            </a:r>
          </a:p>
          <a:p>
            <a:r>
              <a:rPr lang="en-US" b="1" dirty="0"/>
              <a:t>Rehabilitation of water project at </a:t>
            </a:r>
            <a:r>
              <a:rPr lang="en-US" b="1" dirty="0" err="1"/>
              <a:t>Vwa</a:t>
            </a:r>
            <a:r>
              <a:rPr lang="en-US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2FA84-C8E8-A3D6-A6AA-8012B93BA6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55" y="1640759"/>
            <a:ext cx="8490582" cy="4560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2832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Futudou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Futuless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F1E28A-9E91-D663-2654-F1B9A105CAAF}"/>
              </a:ext>
            </a:extLst>
          </p:cNvPr>
          <p:cNvSpPr txBox="1"/>
          <p:nvPr/>
        </p:nvSpPr>
        <p:spPr>
          <a:xfrm>
            <a:off x="1033671" y="2356379"/>
            <a:ext cx="1868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Self Help Project: </a:t>
            </a:r>
          </a:p>
          <a:p>
            <a:r>
              <a:rPr lang="en-US" b="1" dirty="0"/>
              <a:t>Rehabilitation of water project at </a:t>
            </a:r>
            <a:r>
              <a:rPr lang="en-US" b="1" dirty="0" err="1"/>
              <a:t>Himikey</a:t>
            </a:r>
            <a:r>
              <a:rPr lang="en-US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A40C7-3235-F135-A511-E7D066BB8D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96" y="1610523"/>
            <a:ext cx="3575894" cy="4767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28DAF8-EFBF-41CD-B6F4-5ED7CE6117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848" y="1623776"/>
            <a:ext cx="3356112" cy="4474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7935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Futudou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Futuless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F1E28A-9E91-D663-2654-F1B9A105CAAF}"/>
              </a:ext>
            </a:extLst>
          </p:cNvPr>
          <p:cNvSpPr txBox="1"/>
          <p:nvPr/>
        </p:nvSpPr>
        <p:spPr>
          <a:xfrm>
            <a:off x="518963" y="1897425"/>
            <a:ext cx="625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Construction of a culvert through advocacy and lobby efforts: A road connecting </a:t>
            </a:r>
            <a:r>
              <a:rPr lang="en-US" b="1" dirty="0" err="1"/>
              <a:t>Mbororo</a:t>
            </a:r>
            <a:r>
              <a:rPr lang="en-US" b="1" dirty="0"/>
              <a:t> with Futu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A08BA-21DC-B283-AF5D-9950195938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54" y="3101007"/>
            <a:ext cx="6400233" cy="287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244276-EAFD-E7E0-4504-80695B6464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1130" y="1702394"/>
            <a:ext cx="5125558" cy="3844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6332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Futudou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Futuless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F1E28A-9E91-D663-2654-F1B9A105CAAF}"/>
              </a:ext>
            </a:extLst>
          </p:cNvPr>
          <p:cNvSpPr txBox="1"/>
          <p:nvPr/>
        </p:nvSpPr>
        <p:spPr>
          <a:xfrm>
            <a:off x="518964" y="2016695"/>
            <a:ext cx="404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Self help project: road rehabilitation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2DF7B-4A15-3A96-68D1-B476E89D34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59" y="1616093"/>
            <a:ext cx="6097746" cy="4568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FC6AD1-21A4-0C10-2DA3-E23CA572F6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8" y="3042137"/>
            <a:ext cx="3935317" cy="2947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0152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Madzi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F1E28A-9E91-D663-2654-F1B9A105CAAF}"/>
              </a:ext>
            </a:extLst>
          </p:cNvPr>
          <p:cNvSpPr txBox="1"/>
          <p:nvPr/>
        </p:nvSpPr>
        <p:spPr>
          <a:xfrm>
            <a:off x="1183724" y="1497662"/>
            <a:ext cx="8530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Self help project: </a:t>
            </a:r>
            <a:r>
              <a:rPr lang="en-US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Construction of 4 Black Chalk Board at Bidi Primary School; a joint effort with Bidi Development Association</a:t>
            </a:r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8C496-AD9D-5368-B0B1-CB9B07A70D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2" y="2215914"/>
            <a:ext cx="5062330" cy="3795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798CCA-8581-1076-91A7-04947AAF5A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73" y="2233048"/>
            <a:ext cx="5062331" cy="3795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6713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Madzi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F1E28A-9E91-D663-2654-F1B9A105CAAF}"/>
              </a:ext>
            </a:extLst>
          </p:cNvPr>
          <p:cNvSpPr txBox="1"/>
          <p:nvPr/>
        </p:nvSpPr>
        <p:spPr>
          <a:xfrm>
            <a:off x="1183724" y="1497662"/>
            <a:ext cx="8530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Self help project: </a:t>
            </a:r>
            <a:r>
              <a:rPr lang="en-US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Construction of 4 Black Chalk Board at Bidi Primary School; a joint effort with Bidi Development Association Contd.</a:t>
            </a:r>
          </a:p>
          <a:p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40DE03-C081-52D9-5824-899846CC4B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56" y="2282824"/>
            <a:ext cx="5029544" cy="3772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0D9A4F-06CC-A2FE-874E-B6D7F0F74B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32" y="2282825"/>
            <a:ext cx="5029544" cy="3772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7125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Madzi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F1E28A-9E91-D663-2654-F1B9A105CAAF}"/>
              </a:ext>
            </a:extLst>
          </p:cNvPr>
          <p:cNvSpPr txBox="1"/>
          <p:nvPr/>
        </p:nvSpPr>
        <p:spPr>
          <a:xfrm>
            <a:off x="1014010" y="2442909"/>
            <a:ext cx="2023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Self help project: </a:t>
            </a:r>
            <a:r>
              <a:rPr lang="en-US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 rehabilitation project at </a:t>
            </a:r>
            <a:r>
              <a:rPr lang="en-US" sz="1800" b="1" kern="1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Yambule</a:t>
            </a:r>
            <a:r>
              <a:rPr lang="en-US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community. </a:t>
            </a:r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4FA85-E935-5696-51F3-3D5A970055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54" y="1617350"/>
            <a:ext cx="3473088" cy="4630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2F3ED3-9C05-6C77-B080-D7E3F21780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513" y="1630602"/>
            <a:ext cx="3406637" cy="4542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8821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Madzi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F1E28A-9E91-D663-2654-F1B9A105CAAF}"/>
              </a:ext>
            </a:extLst>
          </p:cNvPr>
          <p:cNvSpPr txBox="1"/>
          <p:nvPr/>
        </p:nvSpPr>
        <p:spPr>
          <a:xfrm>
            <a:off x="280973" y="2600600"/>
            <a:ext cx="15431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Self help project: </a:t>
            </a:r>
            <a:r>
              <a:rPr lang="en-US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 rehabilitation project at </a:t>
            </a:r>
            <a:r>
              <a:rPr lang="en-US" b="1" kern="100" dirty="0" err="1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Thuri</a:t>
            </a:r>
            <a:r>
              <a:rPr lang="en-US" sz="1800" b="1" kern="1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community. </a:t>
            </a:r>
          </a:p>
          <a:p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D42C1-A70B-729E-F8B7-DF72AFB8B4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47" y="1628492"/>
            <a:ext cx="3333697" cy="4444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D969D2-19C4-F22C-EE29-442615B325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58" y="1683611"/>
            <a:ext cx="5798504" cy="434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8337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 err="1">
                <a:latin typeface="Oxfam Global Headline" panose="020B0604030201010201" pitchFamily="34" charset="0"/>
              </a:rPr>
              <a:t>Mukavacitta</a:t>
            </a:r>
            <a:r>
              <a:rPr lang="en-US" sz="2800" b="1" dirty="0">
                <a:latin typeface="Oxfam Global Headline" panose="020B0604030201010201" pitchFamily="34" charset="0"/>
              </a:rPr>
              <a:t> WDSC: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78A1464-6003-76B8-710F-BCA6E0E8A3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11925"/>
          <a:stretch>
            <a:fillRect/>
          </a:stretch>
        </p:blipFill>
        <p:spPr bwMode="auto">
          <a:xfrm>
            <a:off x="7193952" y="1740799"/>
            <a:ext cx="4165379" cy="4229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02D23E-043C-F958-D606-498EA0C95D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84" y="1693173"/>
            <a:ext cx="3215046" cy="4287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A32FE93-C63E-84F5-76E4-898F75721C41}"/>
              </a:ext>
            </a:extLst>
          </p:cNvPr>
          <p:cNvSpPr txBox="1"/>
          <p:nvPr/>
        </p:nvSpPr>
        <p:spPr>
          <a:xfrm>
            <a:off x="636104" y="3286539"/>
            <a:ext cx="3176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Oxfam Global Headline" panose="020B0604030201010201" pitchFamily="34" charset="0"/>
              </a:rPr>
              <a:t>Self-Help Road Rehabilitation  </a:t>
            </a:r>
            <a:br>
              <a:rPr lang="en-US" sz="1800" b="1" dirty="0">
                <a:latin typeface="Oxfam Global Headline" panose="020B0604030201010201" pitchFamily="34" charset="0"/>
              </a:rPr>
            </a:br>
            <a:r>
              <a:rPr lang="en-US" sz="1800" b="1" dirty="0">
                <a:latin typeface="Oxfam Global Headline" panose="020B0604030201010201" pitchFamily="34" charset="0"/>
              </a:rPr>
              <a:t>Project at Pee </a:t>
            </a:r>
            <a:r>
              <a:rPr lang="en-US" sz="1800" b="1" dirty="0" err="1">
                <a:latin typeface="Oxfam Global Headline" panose="020B0604030201010201" pitchFamily="34" charset="0"/>
              </a:rPr>
              <a:t>Wa’ati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468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Madzi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F1E28A-9E91-D663-2654-F1B9A105CAAF}"/>
              </a:ext>
            </a:extLst>
          </p:cNvPr>
          <p:cNvSpPr txBox="1"/>
          <p:nvPr/>
        </p:nvSpPr>
        <p:spPr>
          <a:xfrm>
            <a:off x="718294" y="1924737"/>
            <a:ext cx="5572155" cy="106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/>
              <a:t>Self help project: 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 of free Drugs at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Watu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PHCC,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Kudablashafa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PHCC and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Kuburshosho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PHCC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8738B-E27F-4801-45B8-B981CD14C8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8" y="2974000"/>
            <a:ext cx="5454114" cy="3068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1E545E-94D2-E40B-257B-EEA6477195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72" y="1864116"/>
            <a:ext cx="5246778" cy="2950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3747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Madzi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F1E28A-9E91-D663-2654-F1B9A105CAAF}"/>
              </a:ext>
            </a:extLst>
          </p:cNvPr>
          <p:cNvSpPr txBox="1"/>
          <p:nvPr/>
        </p:nvSpPr>
        <p:spPr>
          <a:xfrm>
            <a:off x="4615037" y="604632"/>
            <a:ext cx="4435037" cy="106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/>
              <a:t>Skill Acquisition Training: 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Empowering a Community through Peanut Production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10B9A5-29EB-D5B5-4463-687566CD5E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34" y="1879175"/>
            <a:ext cx="5234474" cy="3925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EAF11B-44E5-E231-97B4-0B052F14E9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8" y="1877694"/>
            <a:ext cx="5234474" cy="3925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5295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Madzi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6F3D589-FBFD-3EEA-3C34-B582C345AC3D}"/>
              </a:ext>
            </a:extLst>
          </p:cNvPr>
          <p:cNvSpPr txBox="1"/>
          <p:nvPr/>
        </p:nvSpPr>
        <p:spPr>
          <a:xfrm>
            <a:off x="4668384" y="870634"/>
            <a:ext cx="4263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 of 50 security Touch Lights to members of the Vigilante 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BB1FC5-08A0-7DF6-0468-B1E0508770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928" y="1809633"/>
            <a:ext cx="5431584" cy="4073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C2777A-05E9-66E8-620A-B79AD1DAB3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2" y="1805657"/>
            <a:ext cx="5424392" cy="4067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0353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Madzi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6F3D589-FBFD-3EEA-3C34-B582C345AC3D}"/>
              </a:ext>
            </a:extLst>
          </p:cNvPr>
          <p:cNvSpPr txBox="1"/>
          <p:nvPr/>
        </p:nvSpPr>
        <p:spPr>
          <a:xfrm>
            <a:off x="840273" y="2701600"/>
            <a:ext cx="2790824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Self-Help Project: Production of 42 3-seater chairs across 8 schools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7A8E2-74F2-8426-57F1-67D0DFF8D4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62" y="1602992"/>
            <a:ext cx="6286531" cy="4713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5016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Jigalambu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6F3D589-FBFD-3EEA-3C34-B582C345AC3D}"/>
              </a:ext>
            </a:extLst>
          </p:cNvPr>
          <p:cNvSpPr txBox="1"/>
          <p:nvPr/>
        </p:nvSpPr>
        <p:spPr>
          <a:xfrm>
            <a:off x="4978885" y="711210"/>
            <a:ext cx="498675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Self-Help Project: 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Repairs of broken borehole at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Kankilia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Kasa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and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Kankilia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Sama Communities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ECBF23-A2F7-1757-E8FC-A584CB15A2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68" y="1886971"/>
            <a:ext cx="5291951" cy="3774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104220-3D34-5E9C-F59F-039AF0E845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9" y="1887270"/>
            <a:ext cx="5216439" cy="3774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649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Jigalambu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6F3D589-FBFD-3EEA-3C34-B582C345AC3D}"/>
              </a:ext>
            </a:extLst>
          </p:cNvPr>
          <p:cNvSpPr txBox="1"/>
          <p:nvPr/>
        </p:nvSpPr>
        <p:spPr>
          <a:xfrm>
            <a:off x="923716" y="1964814"/>
            <a:ext cx="4045847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Self-Help Project: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Rehabilitation of drift at Kura Road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ED5C12-D6C8-088C-537F-4AD58ED7CF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787" y="1672578"/>
            <a:ext cx="5684941" cy="3203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B7EC62-9523-4354-8F48-9A78051ABC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2" y="3126250"/>
            <a:ext cx="5139110" cy="2912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3658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Jigalambu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6F3D589-FBFD-3EEA-3C34-B582C345AC3D}"/>
              </a:ext>
            </a:extLst>
          </p:cNvPr>
          <p:cNvSpPr txBox="1"/>
          <p:nvPr/>
        </p:nvSpPr>
        <p:spPr>
          <a:xfrm>
            <a:off x="5636283" y="586182"/>
            <a:ext cx="4986750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Self-Help Project: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Rehabilitation of drift at Kura Road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453BC-A712-DEAD-F931-BCC34049C6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1" y="1774698"/>
            <a:ext cx="5062160" cy="3792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E4A691-4252-EBF0-42DA-0B59C8038E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69" y="1766106"/>
            <a:ext cx="4986749" cy="3739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8241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Jigalambu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6F3D589-FBFD-3EEA-3C34-B582C345AC3D}"/>
              </a:ext>
            </a:extLst>
          </p:cNvPr>
          <p:cNvSpPr txBox="1"/>
          <p:nvPr/>
        </p:nvSpPr>
        <p:spPr>
          <a:xfrm>
            <a:off x="199007" y="1562576"/>
            <a:ext cx="1782901" cy="4729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Self-Help Project: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Skills Acquisition Training: Successfully lobbied a nonfunctional Training Acquisition Center an made operational (Tailoring &amp; Computer Training):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543141-DE4D-4BAB-7421-4F5228F036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39" y="1590847"/>
            <a:ext cx="3395840" cy="4533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05623F-FA7D-3470-5184-217E268309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15" y="1644855"/>
            <a:ext cx="5944337" cy="4452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9527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Jigalambu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6F3D589-FBFD-3EEA-3C34-B582C345AC3D}"/>
              </a:ext>
            </a:extLst>
          </p:cNvPr>
          <p:cNvSpPr txBox="1"/>
          <p:nvPr/>
        </p:nvSpPr>
        <p:spPr>
          <a:xfrm>
            <a:off x="1248111" y="2152657"/>
            <a:ext cx="1782901" cy="2552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Self-Help Project: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Lobbied 40 2-seater benches and distributed to Primary and Secondary School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Kankra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57377-900D-C59A-F183-A829807EC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23" y="1648268"/>
            <a:ext cx="6150616" cy="4607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9347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Jigalambu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6F3D589-FBFD-3EEA-3C34-B582C345AC3D}"/>
              </a:ext>
            </a:extLst>
          </p:cNvPr>
          <p:cNvSpPr txBox="1"/>
          <p:nvPr/>
        </p:nvSpPr>
        <p:spPr>
          <a:xfrm>
            <a:off x="245527" y="2143790"/>
            <a:ext cx="1394769" cy="1663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Self-Help Project: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Rehabilitation of School floor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2B2FA1-5B94-6C27-29E6-11B78A55F2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30" y="1643855"/>
            <a:ext cx="3447536" cy="4602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AD22C6-EF51-7B70-6483-F48C0115C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00" y="1657821"/>
            <a:ext cx="5805500" cy="4348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5619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Mukavacitta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WDSC: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Self-Help projects: Repairs of broken borehole at Munni, and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Nkafa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communities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6690F92-75FE-FFE4-D30D-073332250D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1675636"/>
            <a:ext cx="3308604" cy="4411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30EADD-C5E8-D978-BD8D-22BDE63F96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65" y="1602613"/>
            <a:ext cx="3406904" cy="4542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658A7-CDA0-53D4-480D-3789B169A9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738" y="1622491"/>
            <a:ext cx="3406904" cy="4542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4466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TUMBARAGABIRI: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A32FE93-C63E-84F5-76E4-898F75721C41}"/>
              </a:ext>
            </a:extLst>
          </p:cNvPr>
          <p:cNvSpPr txBox="1"/>
          <p:nvPr/>
        </p:nvSpPr>
        <p:spPr>
          <a:xfrm>
            <a:off x="215298" y="2852888"/>
            <a:ext cx="3518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Repair </a:t>
            </a:r>
            <a:r>
              <a:rPr lang="en-US" sz="1800" b="1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of</a:t>
            </a:r>
            <a:r>
              <a:rPr lang="en-US" sz="18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two (2) Boreholes in Chi and </a:t>
            </a:r>
            <a:r>
              <a:rPr lang="en-US" sz="1800" b="1" i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Anguwan</a:t>
            </a:r>
            <a:r>
              <a:rPr lang="en-US" sz="18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Shanu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17370C-6D00-DE93-9305-A983833B3A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987" y="1748877"/>
            <a:ext cx="3798890" cy="4428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B4B14C-251D-C0CC-9C12-614A4EA54A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78" y="1804225"/>
            <a:ext cx="4049321" cy="43027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F3935F8-E910-C9C6-44A6-CDA8C06BD018}"/>
              </a:ext>
            </a:extLst>
          </p:cNvPr>
          <p:cNvSpPr txBox="1"/>
          <p:nvPr/>
        </p:nvSpPr>
        <p:spPr>
          <a:xfrm>
            <a:off x="2881424" y="2834980"/>
            <a:ext cx="6273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Oxfam Global Headline" panose="020B0604030201010201" pitchFamily="34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09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TUMBARAGABIRI: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78" y="3002734"/>
            <a:ext cx="1313555" cy="185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800" b="1" i="1" kern="100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Provision of </a:t>
            </a:r>
            <a:r>
              <a:rPr lang="en-US" b="1" i="1" kern="100" dirty="0">
                <a:solidFill>
                  <a:srgbClr val="0070C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Drugs and other consumables at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00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keli</a:t>
            </a:r>
            <a:r>
              <a:rPr lang="en-US" sz="1800" b="1" i="1" kern="100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health post.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FB44A7-DD5A-E64F-1CB1-8636B18FAB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3" y="1804225"/>
            <a:ext cx="4593231" cy="424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ABB9DB-3618-CD53-D988-BE19CF9069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539" y="1601617"/>
            <a:ext cx="5742278" cy="4357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587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ZAH: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1015842" cy="275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en-US" sz="1800" b="1" kern="100" dirty="0">
                <a:solidFill>
                  <a:schemeClr val="accent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1800" b="1" i="1" dirty="0">
                <a:solidFill>
                  <a:schemeClr val="accent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Repair of access road at </a:t>
            </a:r>
            <a:r>
              <a:rPr lang="en-US" sz="1800" b="1" i="1" dirty="0" err="1">
                <a:solidFill>
                  <a:schemeClr val="accent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kashewa</a:t>
            </a:r>
            <a:r>
              <a:rPr lang="en-US" sz="1800" b="1" i="1" dirty="0">
                <a:solidFill>
                  <a:schemeClr val="accent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sz="1800" b="1" i="1" dirty="0" err="1">
                <a:solidFill>
                  <a:schemeClr val="accent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zdadi</a:t>
            </a:r>
            <a:endParaRPr lang="en-US" sz="1800" b="1" i="1" dirty="0">
              <a:solidFill>
                <a:schemeClr val="accent1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0002E-AAC2-D290-166B-6F295A32A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02" y="1512994"/>
            <a:ext cx="3661878" cy="4486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41AB17-7AB7-0AEC-E6C5-5648192777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74" y="2054241"/>
            <a:ext cx="5594024" cy="394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26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ZAH: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1015842" cy="275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en-US" sz="1800" b="1" kern="100" dirty="0">
                <a:solidFill>
                  <a:schemeClr val="accent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1800" b="1" i="1" dirty="0">
                <a:solidFill>
                  <a:schemeClr val="accent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Repair of access road at </a:t>
            </a:r>
            <a:r>
              <a:rPr lang="en-US" sz="1800" b="1" i="1" dirty="0" err="1">
                <a:solidFill>
                  <a:schemeClr val="accent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kashewa</a:t>
            </a:r>
            <a:r>
              <a:rPr lang="en-US" sz="1800" b="1" i="1" dirty="0">
                <a:solidFill>
                  <a:schemeClr val="accent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sz="1800" b="1" i="1" dirty="0" err="1">
                <a:solidFill>
                  <a:schemeClr val="accent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zdadi</a:t>
            </a:r>
            <a:endParaRPr lang="en-US" sz="1800" b="1" i="1" dirty="0">
              <a:solidFill>
                <a:schemeClr val="accent1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54F9C-7763-B3D5-AC8F-9EAEEEB71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71" y="1498299"/>
            <a:ext cx="4486441" cy="46114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7BAA8A-AAEF-755E-C043-B4EC532228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75" y="1578908"/>
            <a:ext cx="5524384" cy="442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31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ZAH: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1696326" cy="275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Repair of hand pump borehole at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Buppa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(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kofan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sarki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) and Kali Primary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schhol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Zah</a:t>
            </a:r>
            <a:endParaRPr lang="en-US" sz="1800" i="1" dirty="0">
              <a:solidFill>
                <a:srgbClr val="0070C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BDD2331-3370-05DB-1BB7-46BB771242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06" y="1898721"/>
            <a:ext cx="5648325" cy="36804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CAF81F-FD86-D8E8-0B41-E6EE7E4D2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87" y="1951431"/>
            <a:ext cx="4487640" cy="34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70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ZAH: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1696326" cy="275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Repair of hand pump borehole at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Buppa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(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kofan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sarki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) and Kali Primary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schhol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Zah</a:t>
            </a:r>
            <a:endParaRPr lang="en-US" sz="1800" i="1" dirty="0">
              <a:solidFill>
                <a:srgbClr val="0070C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6E716-DBB3-ACC1-26E4-FC6AC19AE2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34" y="1578908"/>
            <a:ext cx="4804327" cy="4748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3A9D65-D87A-0004-8835-4204133642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65" y="1511771"/>
            <a:ext cx="5161086" cy="4815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754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ZAH: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938485" cy="3350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Repair/Renovation of well at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mintama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kulang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bumpa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3396D-CF67-5A30-7F6C-94CC176A3E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65" y="1567119"/>
            <a:ext cx="4558748" cy="445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B6A929-82DD-0667-5430-7A240B41D6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99" y="1578908"/>
            <a:ext cx="5943600" cy="444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79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ZAH: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938485" cy="3350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Repair/Renovation of well at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mintama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kulang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bumpa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BF872-C8E2-DA74-4C22-63AA478AF2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34" y="1568342"/>
            <a:ext cx="4968366" cy="4562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17F11-5B3E-3FF9-0661-25600F953B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35" y="1597196"/>
            <a:ext cx="5398190" cy="445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2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ZAH: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1384737" cy="3054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Welding/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instullation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doors and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windoors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at kara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zah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primary school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060C2-EECC-E951-78CF-F0A1349A6D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97" y="1549570"/>
            <a:ext cx="5098668" cy="4442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D169A8-ACC7-4EA3-15B3-C919BB5565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99" y="1578908"/>
            <a:ext cx="4105180" cy="4413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528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ZAH: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1696326" cy="2165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Repair of hand pump borehole at </a:t>
            </a:r>
            <a:r>
              <a:rPr lang="en-US" i="1" dirty="0" err="1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Mampe</a:t>
            </a: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i="1" dirty="0" err="1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Grita</a:t>
            </a: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Zah</a:t>
            </a:r>
            <a:endParaRPr lang="en-US" sz="1800" i="1" dirty="0">
              <a:solidFill>
                <a:srgbClr val="0070C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D609F-C27C-CFF9-2BBA-875C8BFFD3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66" y="1522138"/>
            <a:ext cx="4953950" cy="445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A9FA1C-2D33-A1C3-5E07-2BBF5EA14E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57" y="1591782"/>
            <a:ext cx="4775730" cy="450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52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Bokka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WDSC: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E5411F5-45BC-25FD-7062-91A627476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1630603"/>
            <a:ext cx="3308604" cy="4411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B01AA7-07BC-DDDD-700A-681CE5B475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37" y="1630603"/>
            <a:ext cx="3308604" cy="4410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0F69C2-B5F2-2347-9876-B09E34DBE2D1}"/>
              </a:ext>
            </a:extLst>
          </p:cNvPr>
          <p:cNvSpPr txBox="1"/>
          <p:nvPr/>
        </p:nvSpPr>
        <p:spPr>
          <a:xfrm>
            <a:off x="848781" y="2478157"/>
            <a:ext cx="2795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Repairs of broken borehole through advocacy &amp; lobby at Sabon </a:t>
            </a:r>
            <a:r>
              <a:rPr lang="en-US" sz="1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Layi</a:t>
            </a:r>
            <a:r>
              <a:rPr lang="en-US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1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Walavi</a:t>
            </a:r>
            <a:r>
              <a:rPr lang="en-US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866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MICHIKA 1: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1696326" cy="2165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Repair of hand pump borehole at </a:t>
            </a:r>
            <a:r>
              <a:rPr lang="en-US" i="1" dirty="0" err="1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kofan</a:t>
            </a: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sarki</a:t>
            </a: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i="1" dirty="0" err="1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campala</a:t>
            </a: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endParaRPr lang="en-US" sz="1800" i="1" dirty="0">
              <a:solidFill>
                <a:srgbClr val="0070C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7F4984-5BB3-4611-1262-9569C17E38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65" y="1578908"/>
            <a:ext cx="5150759" cy="469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65CE0B-D75D-A074-D344-23A0757D13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697" y="1500617"/>
            <a:ext cx="4018722" cy="4719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3170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MICHIKA 1: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1543186" cy="2307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Repair of hand pump borehole at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wutu</a:t>
            </a: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i="1" dirty="0" err="1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Hausari</a:t>
            </a: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primary school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214135D-7493-EEA7-0568-A04D59BC3D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04" y="1578908"/>
            <a:ext cx="4784213" cy="44749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3EA2E1-99B9-4D59-2027-13FFA00107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08" y="1748877"/>
            <a:ext cx="5143500" cy="43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1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MICHIKA 1: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1543186" cy="1714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Sanitation and cleaning of drainages at Kampala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01429-3A3C-8558-98F6-58383045CB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61" y="1568619"/>
            <a:ext cx="5143500" cy="45539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2C4F9F-FB18-5D15-DB17-E7D086937F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87" y="1633773"/>
            <a:ext cx="4749212" cy="439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52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MICHIKA 1: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1482281" cy="2011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Reconstruction of  </a:t>
            </a:r>
            <a:r>
              <a:rPr lang="en-US" i="1" dirty="0" err="1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kampala</a:t>
            </a: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i="1" dirty="0" err="1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sabon</a:t>
            </a: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layi</a:t>
            </a: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luhu</a:t>
            </a: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culvert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04785D0-B40C-DDC2-7129-DB38EA9537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29" y="1664471"/>
            <a:ext cx="4943475" cy="26765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E3E0CD-5346-F4B2-2519-BEA351743D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66" y="1613847"/>
            <a:ext cx="41052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788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MICHIKA 1: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1482281" cy="2603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Training of young </a:t>
            </a:r>
            <a:r>
              <a:rPr lang="en-US" i="1" dirty="0" err="1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grils</a:t>
            </a: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on </a:t>
            </a:r>
            <a:r>
              <a:rPr lang="en-US" i="1" dirty="0" err="1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hpow</a:t>
            </a: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to produce </a:t>
            </a:r>
            <a:r>
              <a:rPr lang="en-US" i="1" dirty="0" err="1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grounurt</a:t>
            </a: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oil and </a:t>
            </a:r>
            <a:r>
              <a:rPr lang="en-US" i="1" dirty="0" err="1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grounurt</a:t>
            </a:r>
            <a:r>
              <a:rPr lang="en-US" i="1" dirty="0">
                <a:solidFill>
                  <a:srgbClr val="0070C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cake.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5A0AF-32AB-77B2-EAE1-D217250D2C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61" y="1634256"/>
            <a:ext cx="4617720" cy="4419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8A7B8F-BD4E-9703-AB2A-6B97FDC9C5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67" y="1592930"/>
            <a:ext cx="454596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31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MINKISI WURO NGIGI: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1482281" cy="3196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Workshop/sensitization on how to improve the production  of agricultural out put in 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minkisi</a:t>
            </a: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A9CE6-9C99-27A7-063D-44B43326AB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71" y="1550264"/>
            <a:ext cx="4863309" cy="3924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CF51FA-4B77-A207-15EC-6BC99B66C7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85" y="1550264"/>
            <a:ext cx="488696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09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MINKISI WURO NGIGI: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1760120" cy="1418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8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Workshop/sensitization on entrepreneurship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3EEAA-A6A6-0CD7-6FC0-2703A00C0B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49" y="1597196"/>
            <a:ext cx="4397842" cy="42768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4BB9B2-EEA5-0547-EE44-C81E881BE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658" y="1633772"/>
            <a:ext cx="5131268" cy="43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316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MINKISI WURO NGIGI: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1482281" cy="34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800" b="1" i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Recruiting volunteer teachers to various primary and secondary schools in </a:t>
            </a:r>
            <a:r>
              <a:rPr lang="en-US" sz="1800" b="1" i="1" dirty="0" err="1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pampla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 </a:t>
            </a:r>
          </a:p>
          <a:p>
            <a:pPr>
              <a:lnSpc>
                <a:spcPct val="107000"/>
              </a:lnSpc>
            </a:pPr>
            <a:endParaRPr lang="en-US" sz="1800" b="1" i="1" dirty="0">
              <a:solidFill>
                <a:srgbClr val="00206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7CFE2-F7F9-5202-D104-D51594680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70" y="1578908"/>
            <a:ext cx="4765040" cy="3870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AA67B4-AC67-6850-1F19-8953E8DCFC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982" y="1549318"/>
            <a:ext cx="4625721" cy="42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9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MINKISI WURO NGIGI: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68680" y="3002734"/>
            <a:ext cx="1482281" cy="2307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800" b="1" i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Building of two blocks of classroom at Dira </a:t>
            </a:r>
            <a:r>
              <a:rPr lang="en-US" sz="1800" b="1" i="1" dirty="0" err="1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minkisi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.  </a:t>
            </a:r>
          </a:p>
          <a:p>
            <a:pPr>
              <a:lnSpc>
                <a:spcPct val="107000"/>
              </a:lnSpc>
            </a:pPr>
            <a:endParaRPr lang="en-US" sz="1800" b="1" i="1" dirty="0">
              <a:solidFill>
                <a:srgbClr val="00206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DE90A-6F76-97E9-E9DC-80F21DD733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1" y="1531282"/>
            <a:ext cx="4665689" cy="4457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F8040B-EB4D-64AE-5517-C53505BA32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819" y="1511770"/>
            <a:ext cx="5040667" cy="534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319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MINKISI WURO NGIGI: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107639" y="2961398"/>
            <a:ext cx="1482281" cy="3789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800" b="1" i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Repair of borehole at </a:t>
            </a:r>
            <a:r>
              <a:rPr lang="en-US" sz="1800" b="1" i="1" dirty="0" err="1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Jiddel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sz="1800" b="1" i="1" dirty="0" err="1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Thifarshi</a:t>
            </a:r>
            <a:r>
              <a:rPr lang="en-US" sz="1800" b="1" i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nomadic primary school</a:t>
            </a:r>
          </a:p>
          <a:p>
            <a:pPr>
              <a:lnSpc>
                <a:spcPct val="107000"/>
              </a:lnSpc>
            </a:pPr>
            <a:endParaRPr lang="en-US" sz="1800" b="1" i="1" dirty="0">
              <a:solidFill>
                <a:srgbClr val="00206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800" b="1" i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 </a:t>
            </a:r>
          </a:p>
          <a:p>
            <a:pPr>
              <a:lnSpc>
                <a:spcPct val="107000"/>
              </a:lnSpc>
            </a:pPr>
            <a:endParaRPr lang="en-US" sz="1800" b="1" i="1" dirty="0">
              <a:solidFill>
                <a:srgbClr val="00206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245481-44F8-38C3-375C-1B8CF6C949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11" y="1567118"/>
            <a:ext cx="4665689" cy="4457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0851A2-F50D-C1D0-4038-E6C8F2A20B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780" y="1631189"/>
            <a:ext cx="5542146" cy="4336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617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9A21A8-1F54-6FD7-51B5-086F14A487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30" y="1630015"/>
            <a:ext cx="6082748" cy="4562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99476-A779-FA0D-6410-FE776C869D78}"/>
              </a:ext>
            </a:extLst>
          </p:cNvPr>
          <p:cNvSpPr txBox="1"/>
          <p:nvPr/>
        </p:nvSpPr>
        <p:spPr>
          <a:xfrm>
            <a:off x="1007165" y="2833960"/>
            <a:ext cx="25179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Renovation of Headmistress</a:t>
            </a:r>
          </a:p>
          <a:p>
            <a:r>
              <a:rPr lang="en-US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Office Vi Head mistress office, a testament of self-help initiative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BD28E-14E4-00E4-5930-8EE803B4C53A}"/>
              </a:ext>
            </a:extLst>
          </p:cNvPr>
          <p:cNvSpPr txBox="1"/>
          <p:nvPr/>
        </p:nvSpPr>
        <p:spPr>
          <a:xfrm>
            <a:off x="2266122" y="623599"/>
            <a:ext cx="4081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Vi </a:t>
            </a:r>
            <a:r>
              <a:rPr lang="en-US" sz="3200" b="1" dirty="0" err="1"/>
              <a:t>Bokka</a:t>
            </a:r>
            <a:r>
              <a:rPr lang="en-US" sz="3200" b="1" dirty="0"/>
              <a:t> WDSC</a:t>
            </a:r>
          </a:p>
        </p:txBody>
      </p:sp>
    </p:spTree>
    <p:extLst>
      <p:ext uri="{BB962C8B-B14F-4D97-AF65-F5344CB8AC3E}">
        <p14:creationId xmlns:p14="http://schemas.microsoft.com/office/powerpoint/2010/main" val="1567122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MINKISI WURO NGIGI: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107639" y="2961398"/>
            <a:ext cx="1482281" cy="2603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800" b="1" i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Renovation of well </a:t>
            </a:r>
            <a:r>
              <a:rPr lang="en-US" sz="1800" b="1" i="1" dirty="0" err="1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kilawanje</a:t>
            </a:r>
            <a:endParaRPr lang="en-US" sz="1800" b="1" i="1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1800" b="1" i="1" dirty="0">
              <a:solidFill>
                <a:srgbClr val="00206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</a:pPr>
            <a:endParaRPr lang="en-US" sz="1800" b="1" i="1" dirty="0">
              <a:solidFill>
                <a:srgbClr val="00206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800" b="1" i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 </a:t>
            </a:r>
          </a:p>
          <a:p>
            <a:pPr>
              <a:lnSpc>
                <a:spcPct val="107000"/>
              </a:lnSpc>
            </a:pPr>
            <a:endParaRPr lang="en-US" sz="1800" b="1" i="1" dirty="0">
              <a:solidFill>
                <a:srgbClr val="00206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11B5A4-96A1-342F-433A-03ABF0637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66" y="1589184"/>
            <a:ext cx="4744173" cy="445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CFA36A-2087-C066-AA4E-9EB60AD7D2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43" y="1708922"/>
            <a:ext cx="5138956" cy="4258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9251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SINA KAMALE: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107639" y="2961398"/>
            <a:ext cx="1482281" cy="3789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800" b="1" i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Repair of hand bump borehole at </a:t>
            </a:r>
            <a:r>
              <a:rPr lang="en-US" sz="1800" b="1" i="1" dirty="0" err="1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sina</a:t>
            </a:r>
            <a:r>
              <a:rPr lang="en-US" sz="1800" b="1" i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kunde</a:t>
            </a:r>
            <a:r>
              <a:rPr lang="en-US" sz="1800" b="1" i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market and </a:t>
            </a:r>
            <a:r>
              <a:rPr lang="en-US" sz="1800" b="1" i="1" dirty="0" err="1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kumbida</a:t>
            </a:r>
            <a:endParaRPr lang="en-US" sz="1800" b="1" i="1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1800" b="1" i="1" dirty="0">
              <a:solidFill>
                <a:srgbClr val="00206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</a:pPr>
            <a:endParaRPr lang="en-US" sz="1800" b="1" i="1" dirty="0">
              <a:solidFill>
                <a:srgbClr val="00206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800" b="1" i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 </a:t>
            </a:r>
          </a:p>
          <a:p>
            <a:pPr>
              <a:lnSpc>
                <a:spcPct val="107000"/>
              </a:lnSpc>
            </a:pPr>
            <a:endParaRPr lang="en-US" sz="1800" b="1" i="1" dirty="0">
              <a:solidFill>
                <a:srgbClr val="00206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50EF1-8BF2-3D22-B98C-5F696627A9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31282"/>
            <a:ext cx="4272347" cy="4522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19C054-A7E4-4241-C26C-351D4AC37A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52" y="1531282"/>
            <a:ext cx="4272348" cy="439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619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9616" y="530243"/>
            <a:ext cx="7553741" cy="709808"/>
          </a:xfrm>
        </p:spPr>
        <p:txBody>
          <a:bodyPr anchor="ctr">
            <a:noAutofit/>
          </a:bodyPr>
          <a:lstStyle/>
          <a:p>
            <a:r>
              <a:rPr lang="en-US" sz="2800" b="1" dirty="0">
                <a:latin typeface="Oxfam Global Headline" panose="020B0604030201010201" pitchFamily="34" charset="0"/>
              </a:rPr>
              <a:t>SINA KAMALE:</a:t>
            </a:r>
            <a:endParaRPr lang="de-DE" sz="2800" b="1" dirty="0">
              <a:latin typeface="Oxfam Global Headline" panose="020B0604030201010201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3E62E4-67E7-B547-73FF-F049E98FF1B6}"/>
              </a:ext>
            </a:extLst>
          </p:cNvPr>
          <p:cNvSpPr txBox="1"/>
          <p:nvPr/>
        </p:nvSpPr>
        <p:spPr>
          <a:xfrm>
            <a:off x="107639" y="2961398"/>
            <a:ext cx="1482281" cy="4382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i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Construction of  double seater school bench at junior secondary school, </a:t>
            </a:r>
            <a:r>
              <a:rPr lang="en-US" b="1" i="1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sina</a:t>
            </a:r>
            <a:r>
              <a:rPr lang="en-US" b="1" i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kwande</a:t>
            </a:r>
            <a:endParaRPr lang="en-US" sz="1800" b="1" i="1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1800" b="1" i="1" dirty="0">
              <a:solidFill>
                <a:srgbClr val="00206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</a:pPr>
            <a:endParaRPr lang="en-US" sz="1800" b="1" i="1" dirty="0">
              <a:solidFill>
                <a:srgbClr val="00206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800" b="1" i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 </a:t>
            </a:r>
          </a:p>
          <a:p>
            <a:pPr>
              <a:lnSpc>
                <a:spcPct val="107000"/>
              </a:lnSpc>
            </a:pPr>
            <a:endParaRPr lang="en-US" sz="1800" b="1" i="1" dirty="0">
              <a:solidFill>
                <a:srgbClr val="00206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1800" b="1" kern="10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2B59B-D66B-A8EA-A44E-D53D976A73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30058"/>
            <a:ext cx="4459251" cy="46717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B8BDA4-FE7D-92BA-3B86-B3C5445E8E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77" y="1578908"/>
            <a:ext cx="4572000" cy="470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91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A42B1-0AEA-45C0-F2A7-0872E1B4E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780" y="365125"/>
            <a:ext cx="10506608" cy="1325563"/>
          </a:xfrm>
        </p:spPr>
        <p:txBody>
          <a:bodyPr/>
          <a:lstStyle/>
          <a:p>
            <a:r>
              <a:rPr lang="en-US" dirty="0"/>
              <a:t>   </a:t>
            </a:r>
            <a:r>
              <a:rPr lang="en-US" sz="2800" b="1" dirty="0"/>
              <a:t> MICHIKA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4F247-013D-2B1B-4558-3CF940A4B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Self help project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FD7D40C-D4A2-370D-2D86-E6AAF7AFC4C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3" y="2844403"/>
            <a:ext cx="5183188" cy="2332434"/>
          </a:xfrm>
        </p:spPr>
      </p:pic>
      <p:pic>
        <p:nvPicPr>
          <p:cNvPr id="9" name="Picture 8" descr="A logo of a coat of arms&#10;&#10;Description automatically generated">
            <a:extLst>
              <a:ext uri="{FF2B5EF4-FFF2-40B4-BE49-F238E27FC236}">
                <a16:creationId xmlns:a16="http://schemas.microsoft.com/office/drawing/2014/main" id="{31D1DF80-3F82-65B4-6DFA-7ED7C1952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04" y="71359"/>
            <a:ext cx="1656521" cy="1246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7492CE-230A-56AF-34B2-7CB863D5A28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429739" y="74520"/>
            <a:ext cx="1543187" cy="1098394"/>
          </a:xfrm>
          <a:prstGeom prst="rect">
            <a:avLst/>
          </a:prstGeom>
        </p:spPr>
      </p:pic>
      <p:pic>
        <p:nvPicPr>
          <p:cNvPr id="11" name="Picture 10" descr="A green and black logo&#10;&#10;Description automatically generated">
            <a:extLst>
              <a:ext uri="{FF2B5EF4-FFF2-40B4-BE49-F238E27FC236}">
                <a16:creationId xmlns:a16="http://schemas.microsoft.com/office/drawing/2014/main" id="{C8BC13DE-D640-0BB8-2DC3-5A69FA0097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9" y="6053901"/>
            <a:ext cx="659631" cy="732740"/>
          </a:xfrm>
          <a:prstGeom prst="rect">
            <a:avLst/>
          </a:prstGeom>
        </p:spPr>
      </p:pic>
      <p:pic>
        <p:nvPicPr>
          <p:cNvPr id="12" name="Picture 11" descr="A red and white logo&#10;&#10;Description automatically generated">
            <a:extLst>
              <a:ext uri="{FF2B5EF4-FFF2-40B4-BE49-F238E27FC236}">
                <a16:creationId xmlns:a16="http://schemas.microsoft.com/office/drawing/2014/main" id="{476AFA5C-6B83-5743-8FA7-7660BEE986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43" y="6220139"/>
            <a:ext cx="1384737" cy="595194"/>
          </a:xfrm>
          <a:prstGeom prst="rect">
            <a:avLst/>
          </a:prstGeom>
        </p:spPr>
      </p:pic>
      <p:pic>
        <p:nvPicPr>
          <p:cNvPr id="13" name="Picture 12" descr="A logo of a lawnmower and a cross&#10;&#10;Description automatically generated">
            <a:extLst>
              <a:ext uri="{FF2B5EF4-FFF2-40B4-BE49-F238E27FC236}">
                <a16:creationId xmlns:a16="http://schemas.microsoft.com/office/drawing/2014/main" id="{BCB62E72-F084-609E-AFEB-FA805E4994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86" y="6154566"/>
            <a:ext cx="553814" cy="599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CDC4B8-E1E7-570C-43FE-42439FA4F2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306" y="6074449"/>
            <a:ext cx="1070293" cy="67638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EF87E99-1256-02AA-E736-C149EA281A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Rehabilitation of </a:t>
            </a:r>
            <a:r>
              <a:rPr lang="en-US" sz="1800" dirty="0" err="1"/>
              <a:t>yasukule</a:t>
            </a:r>
            <a:r>
              <a:rPr lang="en-US" sz="1800" dirty="0"/>
              <a:t> primary school fence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4DD24D-34D1-80D0-E61B-29C1D58C05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469805"/>
            <a:ext cx="5332411" cy="333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61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70676-1194-05F6-D477-83E5C128C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</a:t>
            </a:r>
            <a:r>
              <a:rPr lang="en-US" sz="2800" b="1" dirty="0"/>
              <a:t>Michika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E877A-2E6A-5CAC-09F0-86FA32ED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Self help project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947C9-E498-7670-DED9-49AEF78D02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/>
              <a:t>Rehabilitation of borehole 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B4320F-7162-2606-B175-2B3C9BD740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8D55A-EE6E-F145-D38C-66F41C27B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63" y="3006726"/>
            <a:ext cx="4499494" cy="3028329"/>
          </a:xfrm>
          <a:prstGeom prst="rect">
            <a:avLst/>
          </a:prstGeom>
        </p:spPr>
      </p:pic>
      <p:pic>
        <p:nvPicPr>
          <p:cNvPr id="13" name="Picture 12" descr="A logo of a coat of arms&#10;&#10;Description automatically generated">
            <a:extLst>
              <a:ext uri="{FF2B5EF4-FFF2-40B4-BE49-F238E27FC236}">
                <a16:creationId xmlns:a16="http://schemas.microsoft.com/office/drawing/2014/main" id="{7F6989B7-3BC6-E034-C6D8-2487CF769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039"/>
            <a:ext cx="1656521" cy="12468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4899EF-8297-3B3A-16A9-4F72927890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429739" y="74520"/>
            <a:ext cx="1543187" cy="1098394"/>
          </a:xfrm>
          <a:prstGeom prst="rect">
            <a:avLst/>
          </a:prstGeom>
        </p:spPr>
      </p:pic>
      <p:pic>
        <p:nvPicPr>
          <p:cNvPr id="15" name="Picture 14" descr="A green and black logo&#10;&#10;Description automatically generated">
            <a:extLst>
              <a:ext uri="{FF2B5EF4-FFF2-40B4-BE49-F238E27FC236}">
                <a16:creationId xmlns:a16="http://schemas.microsoft.com/office/drawing/2014/main" id="{2FC0777A-51EF-3F6C-9324-65B6826851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9" y="6053901"/>
            <a:ext cx="659631" cy="732740"/>
          </a:xfrm>
          <a:prstGeom prst="rect">
            <a:avLst/>
          </a:prstGeom>
        </p:spPr>
      </p:pic>
      <p:pic>
        <p:nvPicPr>
          <p:cNvPr id="16" name="Picture 15" descr="A red and white logo&#10;&#10;Description automatically generated">
            <a:extLst>
              <a:ext uri="{FF2B5EF4-FFF2-40B4-BE49-F238E27FC236}">
                <a16:creationId xmlns:a16="http://schemas.microsoft.com/office/drawing/2014/main" id="{F792809A-B6B8-7A5F-41E0-8741DAC13B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43" y="6220139"/>
            <a:ext cx="1384737" cy="595194"/>
          </a:xfrm>
          <a:prstGeom prst="rect">
            <a:avLst/>
          </a:prstGeom>
        </p:spPr>
      </p:pic>
      <p:pic>
        <p:nvPicPr>
          <p:cNvPr id="17" name="Picture 16" descr="A logo of a lawnmower and a cross&#10;&#10;Description automatically generated">
            <a:extLst>
              <a:ext uri="{FF2B5EF4-FFF2-40B4-BE49-F238E27FC236}">
                <a16:creationId xmlns:a16="http://schemas.microsoft.com/office/drawing/2014/main" id="{A09B300D-CE3E-816C-05C1-8DE9674490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86" y="6154566"/>
            <a:ext cx="553814" cy="5994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E02C26-AE6F-3A8B-9243-7BF8BB1454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306" y="6074449"/>
            <a:ext cx="1070293" cy="67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372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53DC0-8F10-31AC-47C5-08DF41838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    </a:t>
            </a:r>
            <a:r>
              <a:rPr lang="en-US" b="1" dirty="0"/>
              <a:t> </a:t>
            </a:r>
            <a:r>
              <a:rPr lang="en-US" sz="2800" b="1" dirty="0">
                <a:latin typeface="+mn-lt"/>
              </a:rPr>
              <a:t>TSUKUMU TILLIJO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20975-E8BF-A8D3-688C-EEEA78E9F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Self help project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9524A-703A-8B1C-147B-4A630FB11F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b="1" dirty="0"/>
              <a:t>Distribution of food items to less</a:t>
            </a:r>
            <a:r>
              <a:rPr lang="en-US" dirty="0"/>
              <a:t> </a:t>
            </a:r>
            <a:r>
              <a:rPr lang="en-US" sz="1800" b="1" dirty="0"/>
              <a:t>privileges at </a:t>
            </a:r>
            <a:r>
              <a:rPr lang="en-US" sz="1800" b="1" dirty="0" err="1"/>
              <a:t>tsukuma</a:t>
            </a:r>
            <a:r>
              <a:rPr lang="en-US" sz="1800" b="1" dirty="0"/>
              <a:t> </a:t>
            </a:r>
            <a:r>
              <a:rPr lang="en-US" sz="1800" b="1" dirty="0" err="1"/>
              <a:t>Tillijo</a:t>
            </a:r>
            <a:r>
              <a:rPr lang="en-US" sz="1800" b="1" dirty="0"/>
              <a:t> ward.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FD89BB-6BAF-D598-C95F-22B61FB0982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0" y="3154017"/>
            <a:ext cx="5658037" cy="330907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F90E1D-EFEA-493D-740B-F088B3F40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374" y="2332383"/>
            <a:ext cx="5035826" cy="4160492"/>
          </a:xfrm>
          <a:prstGeom prst="rect">
            <a:avLst/>
          </a:prstGeom>
        </p:spPr>
      </p:pic>
      <p:pic>
        <p:nvPicPr>
          <p:cNvPr id="11" name="Picture 10" descr="A logo of a coat of arms&#10;&#10;Description automatically generated">
            <a:extLst>
              <a:ext uri="{FF2B5EF4-FFF2-40B4-BE49-F238E27FC236}">
                <a16:creationId xmlns:a16="http://schemas.microsoft.com/office/drawing/2014/main" id="{20787C5B-A4CB-9E5F-6A2A-2F5E2B58E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" y="48504"/>
            <a:ext cx="1543187" cy="1246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F1C093-1432-03AA-F6E3-90EBBB677B0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429739" y="74520"/>
            <a:ext cx="1543187" cy="1098394"/>
          </a:xfrm>
          <a:prstGeom prst="rect">
            <a:avLst/>
          </a:prstGeom>
        </p:spPr>
      </p:pic>
      <p:pic>
        <p:nvPicPr>
          <p:cNvPr id="13" name="Picture 12" descr="A green and black logo&#10;&#10;Description automatically generated">
            <a:extLst>
              <a:ext uri="{FF2B5EF4-FFF2-40B4-BE49-F238E27FC236}">
                <a16:creationId xmlns:a16="http://schemas.microsoft.com/office/drawing/2014/main" id="{4CE371EA-20A0-FE89-31F1-38A0EA1B4E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9" y="6053901"/>
            <a:ext cx="659631" cy="732740"/>
          </a:xfrm>
          <a:prstGeom prst="rect">
            <a:avLst/>
          </a:prstGeom>
        </p:spPr>
      </p:pic>
      <p:pic>
        <p:nvPicPr>
          <p:cNvPr id="14" name="Picture 13" descr="A red and white logo&#10;&#10;Description automatically generated">
            <a:extLst>
              <a:ext uri="{FF2B5EF4-FFF2-40B4-BE49-F238E27FC236}">
                <a16:creationId xmlns:a16="http://schemas.microsoft.com/office/drawing/2014/main" id="{8363CE1E-F29E-82EC-E8C2-5C5724715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43" y="6369554"/>
            <a:ext cx="1384737" cy="595194"/>
          </a:xfrm>
          <a:prstGeom prst="rect">
            <a:avLst/>
          </a:prstGeom>
        </p:spPr>
      </p:pic>
      <p:pic>
        <p:nvPicPr>
          <p:cNvPr id="15" name="Picture 14" descr="A logo of a lawnmower and a cross&#10;&#10;Description automatically generated">
            <a:extLst>
              <a:ext uri="{FF2B5EF4-FFF2-40B4-BE49-F238E27FC236}">
                <a16:creationId xmlns:a16="http://schemas.microsoft.com/office/drawing/2014/main" id="{75305C2F-48F9-5D9F-5B68-48062851A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86" y="6154566"/>
            <a:ext cx="553814" cy="5994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70230D-AF7F-5307-067D-08773EA2C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306" y="6189663"/>
            <a:ext cx="1070293" cy="67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5741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D48E2-B3E2-51E2-8BCA-9CE7957CA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</a:t>
            </a:r>
            <a:r>
              <a:rPr lang="en-US" sz="2800" b="1" dirty="0" err="1"/>
              <a:t>Tsukumu</a:t>
            </a:r>
            <a:r>
              <a:rPr lang="en-US" sz="2800" b="1" dirty="0"/>
              <a:t> </a:t>
            </a:r>
            <a:r>
              <a:rPr lang="en-US" sz="2800" b="1" dirty="0" err="1"/>
              <a:t>Tillijo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69CD1-036F-A417-FCFE-74439E5A5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Self help project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DB6D8-21DC-85A7-D58C-B73EC70485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b="1" dirty="0"/>
              <a:t>Rehabilitation of borehole at </a:t>
            </a:r>
            <a:r>
              <a:rPr lang="en-US" sz="1800" b="1" dirty="0" err="1"/>
              <a:t>michijimba</a:t>
            </a:r>
            <a:endParaRPr lang="en-US" sz="1800" b="1" dirty="0"/>
          </a:p>
          <a:p>
            <a:endParaRPr lang="en-US" sz="1800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602822-ABA9-0AFF-82C8-DD8C300C593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94" y="3231184"/>
            <a:ext cx="4100449" cy="336695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745840-EF90-3445-D152-6FC53889E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54" y="2488953"/>
            <a:ext cx="6890933" cy="4003922"/>
          </a:xfrm>
          <a:prstGeom prst="rect">
            <a:avLst/>
          </a:prstGeom>
        </p:spPr>
      </p:pic>
      <p:pic>
        <p:nvPicPr>
          <p:cNvPr id="11" name="Picture 10" descr="A logo of a coat of arms&#10;&#10;Description automatically generated">
            <a:extLst>
              <a:ext uri="{FF2B5EF4-FFF2-40B4-BE49-F238E27FC236}">
                <a16:creationId xmlns:a16="http://schemas.microsoft.com/office/drawing/2014/main" id="{F19437C9-D775-C4ED-C871-7D9262283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" y="48504"/>
            <a:ext cx="1543187" cy="1246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EBA14-F672-9C1C-1754-EA8EF85C91E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429739" y="74520"/>
            <a:ext cx="1543187" cy="1098394"/>
          </a:xfrm>
          <a:prstGeom prst="rect">
            <a:avLst/>
          </a:prstGeom>
        </p:spPr>
      </p:pic>
      <p:pic>
        <p:nvPicPr>
          <p:cNvPr id="13" name="Picture 12" descr="A green and black logo&#10;&#10;Description automatically generated">
            <a:extLst>
              <a:ext uri="{FF2B5EF4-FFF2-40B4-BE49-F238E27FC236}">
                <a16:creationId xmlns:a16="http://schemas.microsoft.com/office/drawing/2014/main" id="{990D7057-4183-DBBE-C480-72F6FA1B5D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9" y="6053901"/>
            <a:ext cx="659631" cy="732740"/>
          </a:xfrm>
          <a:prstGeom prst="rect">
            <a:avLst/>
          </a:prstGeom>
        </p:spPr>
      </p:pic>
      <p:pic>
        <p:nvPicPr>
          <p:cNvPr id="14" name="Picture 13" descr="A red and white logo&#10;&#10;Description automatically generated">
            <a:extLst>
              <a:ext uri="{FF2B5EF4-FFF2-40B4-BE49-F238E27FC236}">
                <a16:creationId xmlns:a16="http://schemas.microsoft.com/office/drawing/2014/main" id="{CE3F12AF-D609-14BC-5B39-F111AFB304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43" y="6369554"/>
            <a:ext cx="1384737" cy="595194"/>
          </a:xfrm>
          <a:prstGeom prst="rect">
            <a:avLst/>
          </a:prstGeom>
        </p:spPr>
      </p:pic>
      <p:pic>
        <p:nvPicPr>
          <p:cNvPr id="15" name="Picture 14" descr="A logo of a lawnmower and a cross&#10;&#10;Description automatically generated">
            <a:extLst>
              <a:ext uri="{FF2B5EF4-FFF2-40B4-BE49-F238E27FC236}">
                <a16:creationId xmlns:a16="http://schemas.microsoft.com/office/drawing/2014/main" id="{E96D9F2E-F483-8118-117A-1F89E64B34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86" y="6154566"/>
            <a:ext cx="553814" cy="5994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56B0B5-E4C4-F065-4D93-9343BEEDFE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306" y="6189663"/>
            <a:ext cx="1070293" cy="67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9034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69D1E-F6F7-BBAC-3C4B-056D785B7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</a:t>
            </a:r>
            <a:r>
              <a:rPr lang="en-US" sz="2800" b="1" dirty="0"/>
              <a:t>TSUKUMU </a:t>
            </a:r>
            <a:r>
              <a:rPr lang="en-US" sz="2800" b="1" dirty="0" err="1"/>
              <a:t>Tillijo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0A544-107E-291A-288F-A00B1CED3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Self help project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290A5-C481-5064-F9E3-82F2C4DDD4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b="1" dirty="0"/>
              <a:t>Sanitation  at </a:t>
            </a:r>
            <a:r>
              <a:rPr lang="en-US" sz="1800" b="1" dirty="0" err="1"/>
              <a:t>tsukumu</a:t>
            </a:r>
            <a:r>
              <a:rPr lang="en-US" sz="1800" b="1" dirty="0"/>
              <a:t> </a:t>
            </a:r>
            <a:r>
              <a:rPr lang="en-US" sz="1800" b="1" dirty="0" err="1"/>
              <a:t>tillijo</a:t>
            </a:r>
            <a:r>
              <a:rPr lang="en-US" sz="1800" b="1" dirty="0"/>
              <a:t> </a:t>
            </a:r>
            <a:r>
              <a:rPr lang="en-US" sz="1800" b="1" dirty="0" err="1"/>
              <a:t>unguwan</a:t>
            </a:r>
            <a:r>
              <a:rPr lang="en-US" sz="1800" b="1" dirty="0"/>
              <a:t> </a:t>
            </a:r>
            <a:r>
              <a:rPr lang="en-US" sz="1800" b="1" dirty="0" err="1"/>
              <a:t>Mudan</a:t>
            </a:r>
            <a:r>
              <a:rPr lang="en-US" sz="1800" b="1" dirty="0"/>
              <a:t> </a:t>
            </a:r>
            <a:r>
              <a:rPr lang="en-US" sz="1800" b="1" dirty="0" err="1"/>
              <a:t>kasa</a:t>
            </a:r>
            <a:r>
              <a:rPr lang="en-US" sz="1800" b="1" dirty="0"/>
              <a:t>. 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445BA0-6218-482C-24BA-602A0A06E2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7" y="3006726"/>
            <a:ext cx="4930245" cy="3486149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3E6010-2514-A648-D6A5-497100387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27" y="1257371"/>
            <a:ext cx="5143500" cy="5235504"/>
          </a:xfrm>
          <a:prstGeom prst="rect">
            <a:avLst/>
          </a:prstGeom>
        </p:spPr>
      </p:pic>
      <p:pic>
        <p:nvPicPr>
          <p:cNvPr id="13" name="Picture 12" descr="A logo of a coat of arms&#10;&#10;Description automatically generated">
            <a:extLst>
              <a:ext uri="{FF2B5EF4-FFF2-40B4-BE49-F238E27FC236}">
                <a16:creationId xmlns:a16="http://schemas.microsoft.com/office/drawing/2014/main" id="{1F2F729C-88E7-8CF9-0D23-540BBE3E6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" y="48504"/>
            <a:ext cx="1543187" cy="12468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ECBA23-CDE4-BC1E-FA39-178CD0AAE9D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429739" y="74520"/>
            <a:ext cx="1543187" cy="1098394"/>
          </a:xfrm>
          <a:prstGeom prst="rect">
            <a:avLst/>
          </a:prstGeom>
        </p:spPr>
      </p:pic>
      <p:pic>
        <p:nvPicPr>
          <p:cNvPr id="15" name="Picture 14" descr="A green and black logo&#10;&#10;Description automatically generated">
            <a:extLst>
              <a:ext uri="{FF2B5EF4-FFF2-40B4-BE49-F238E27FC236}">
                <a16:creationId xmlns:a16="http://schemas.microsoft.com/office/drawing/2014/main" id="{231C6E88-2E91-227D-9ACC-7CD41BDF5B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9" y="6053901"/>
            <a:ext cx="659631" cy="732740"/>
          </a:xfrm>
          <a:prstGeom prst="rect">
            <a:avLst/>
          </a:prstGeom>
        </p:spPr>
      </p:pic>
      <p:pic>
        <p:nvPicPr>
          <p:cNvPr id="16" name="Picture 15" descr="A red and white logo&#10;&#10;Description automatically generated">
            <a:extLst>
              <a:ext uri="{FF2B5EF4-FFF2-40B4-BE49-F238E27FC236}">
                <a16:creationId xmlns:a16="http://schemas.microsoft.com/office/drawing/2014/main" id="{933F9AC0-6ACF-6FFF-47E0-073373CEB2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43" y="6369554"/>
            <a:ext cx="1384737" cy="595194"/>
          </a:xfrm>
          <a:prstGeom prst="rect">
            <a:avLst/>
          </a:prstGeom>
        </p:spPr>
      </p:pic>
      <p:pic>
        <p:nvPicPr>
          <p:cNvPr id="17" name="Picture 16" descr="A logo of a lawnmower and a cross&#10;&#10;Description automatically generated">
            <a:extLst>
              <a:ext uri="{FF2B5EF4-FFF2-40B4-BE49-F238E27FC236}">
                <a16:creationId xmlns:a16="http://schemas.microsoft.com/office/drawing/2014/main" id="{3D677AFE-E037-5617-BDE2-A188148785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86" y="6154566"/>
            <a:ext cx="553814" cy="5994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8F367B-AD2B-8A1A-E30E-4FB110D436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306" y="6189663"/>
            <a:ext cx="1070293" cy="67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7313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EDA8A-75AC-B485-82E3-1BF67886E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15925"/>
            <a:ext cx="10515600" cy="1325563"/>
          </a:xfrm>
        </p:spPr>
        <p:txBody>
          <a:bodyPr/>
          <a:lstStyle/>
          <a:p>
            <a:r>
              <a:rPr lang="en-US" dirty="0"/>
              <a:t>                    </a:t>
            </a:r>
            <a:r>
              <a:rPr lang="en-US" sz="2800" b="1" dirty="0" err="1"/>
              <a:t>Tsukumu</a:t>
            </a:r>
            <a:r>
              <a:rPr lang="en-US" sz="2800" b="1" dirty="0"/>
              <a:t> </a:t>
            </a:r>
            <a:r>
              <a:rPr lang="en-US" sz="2800" b="1" dirty="0" err="1"/>
              <a:t>tillijo</a:t>
            </a:r>
            <a:r>
              <a:rPr lang="en-US" sz="2800" b="1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84E97-FF11-1A19-E854-129C39CF3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Self help project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FC39EA-7997-2028-AFF6-D0C6C70E2A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Rehabilitation of handpump borehole at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unguwan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Sylvester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wada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D48045C6-A2CA-E56D-E394-0A2028CA0C7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42" y="3069476"/>
            <a:ext cx="3782629" cy="2984425"/>
          </a:xfrm>
        </p:spPr>
      </p:pic>
      <p:pic>
        <p:nvPicPr>
          <p:cNvPr id="7" name="Picture 6" descr="A logo of a coat of arms&#10;&#10;Description automatically generated">
            <a:extLst>
              <a:ext uri="{FF2B5EF4-FFF2-40B4-BE49-F238E27FC236}">
                <a16:creationId xmlns:a16="http://schemas.microsoft.com/office/drawing/2014/main" id="{0BCDABB8-2024-85DD-CEA8-DE1D42DC4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65" y="357601"/>
            <a:ext cx="1543187" cy="1246895"/>
          </a:xfrm>
          <a:prstGeom prst="rect">
            <a:avLst/>
          </a:prstGeom>
        </p:spPr>
      </p:pic>
      <p:pic>
        <p:nvPicPr>
          <p:cNvPr id="8" name="Picture 7" descr="A logo of a coat of arms&#10;&#10;Description automatically generated">
            <a:extLst>
              <a:ext uri="{FF2B5EF4-FFF2-40B4-BE49-F238E27FC236}">
                <a16:creationId xmlns:a16="http://schemas.microsoft.com/office/drawing/2014/main" id="{F833746C-5A95-9038-EF44-0800CA113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" y="48504"/>
            <a:ext cx="1543187" cy="1246895"/>
          </a:xfrm>
          <a:prstGeom prst="rect">
            <a:avLst/>
          </a:prstGeom>
        </p:spPr>
      </p:pic>
      <p:pic>
        <p:nvPicPr>
          <p:cNvPr id="9" name="Picture 8" descr="A logo of a coat of arms&#10;&#10;Description automatically generated">
            <a:extLst>
              <a:ext uri="{FF2B5EF4-FFF2-40B4-BE49-F238E27FC236}">
                <a16:creationId xmlns:a16="http://schemas.microsoft.com/office/drawing/2014/main" id="{DB6BC73A-805A-282C-0086-79E8D59E3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9" y="200904"/>
            <a:ext cx="1543187" cy="1246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5C8DC2-DCE0-7175-B5A2-B24DFFCD5DA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429739" y="74520"/>
            <a:ext cx="1543187" cy="1098394"/>
          </a:xfrm>
          <a:prstGeom prst="rect">
            <a:avLst/>
          </a:prstGeom>
        </p:spPr>
      </p:pic>
      <p:pic>
        <p:nvPicPr>
          <p:cNvPr id="11" name="Picture 10" descr="A green and black logo&#10;&#10;Description automatically generated">
            <a:extLst>
              <a:ext uri="{FF2B5EF4-FFF2-40B4-BE49-F238E27FC236}">
                <a16:creationId xmlns:a16="http://schemas.microsoft.com/office/drawing/2014/main" id="{748466D0-7FAA-A1B2-64C9-9B23CD1EE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9" y="6053901"/>
            <a:ext cx="659631" cy="732740"/>
          </a:xfrm>
          <a:prstGeom prst="rect">
            <a:avLst/>
          </a:prstGeom>
        </p:spPr>
      </p:pic>
      <p:pic>
        <p:nvPicPr>
          <p:cNvPr id="12" name="Picture 11" descr="A red and white logo&#10;&#10;Description automatically generated">
            <a:extLst>
              <a:ext uri="{FF2B5EF4-FFF2-40B4-BE49-F238E27FC236}">
                <a16:creationId xmlns:a16="http://schemas.microsoft.com/office/drawing/2014/main" id="{62B26CC8-E18F-51C4-AF47-18E51AD77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43" y="6369554"/>
            <a:ext cx="1384737" cy="595194"/>
          </a:xfrm>
          <a:prstGeom prst="rect">
            <a:avLst/>
          </a:prstGeom>
        </p:spPr>
      </p:pic>
      <p:pic>
        <p:nvPicPr>
          <p:cNvPr id="13" name="Picture 12" descr="A logo of a lawnmower and a cross&#10;&#10;Description automatically generated">
            <a:extLst>
              <a:ext uri="{FF2B5EF4-FFF2-40B4-BE49-F238E27FC236}">
                <a16:creationId xmlns:a16="http://schemas.microsoft.com/office/drawing/2014/main" id="{2D1201FA-01A3-706A-91A0-73667E15B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86" y="6154566"/>
            <a:ext cx="553814" cy="5994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6F3532-8E8E-4181-1F42-1986E00DA1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306" y="6189663"/>
            <a:ext cx="1070293" cy="67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117761-45E5-5F81-6955-313CC3D216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68" y="2654018"/>
            <a:ext cx="5689631" cy="357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418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BD80A-9801-6599-5651-0CC41AA5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                         MODA/DLAKA WDSC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C4763-46C3-7225-7EE8-20C92DAD6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288" y="1561943"/>
            <a:ext cx="5157787" cy="823912"/>
          </a:xfrm>
        </p:spPr>
        <p:txBody>
          <a:bodyPr/>
          <a:lstStyle/>
          <a:p>
            <a:r>
              <a:rPr lang="en-US" dirty="0"/>
              <a:t>Self help project: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4D1E5-1973-1050-D4E3-6BD6EA8FD9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b="1" dirty="0"/>
              <a:t>Rehabilitation of a drift road at </a:t>
            </a:r>
            <a:r>
              <a:rPr lang="en-US" sz="1800" b="1" dirty="0" err="1"/>
              <a:t>moda</a:t>
            </a:r>
            <a:r>
              <a:rPr lang="en-US" sz="1800" b="1" dirty="0"/>
              <a:t>/</a:t>
            </a:r>
            <a:r>
              <a:rPr lang="en-US" sz="1800" b="1" dirty="0" err="1"/>
              <a:t>dlaka</a:t>
            </a:r>
            <a:endParaRPr lang="en-US" sz="1800" b="1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53B4D0A-AD96-D2EF-FF85-B601A1AE23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5D56BF-8840-B3BC-9F77-3CAC2F521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79" y="2898367"/>
            <a:ext cx="5135032" cy="3155534"/>
          </a:xfrm>
          <a:prstGeom prst="rect">
            <a:avLst/>
          </a:prstGeom>
        </p:spPr>
      </p:pic>
      <p:pic>
        <p:nvPicPr>
          <p:cNvPr id="17" name="Picture 16" descr="A logo of a coat of arms&#10;&#10;Description automatically generated">
            <a:extLst>
              <a:ext uri="{FF2B5EF4-FFF2-40B4-BE49-F238E27FC236}">
                <a16:creationId xmlns:a16="http://schemas.microsoft.com/office/drawing/2014/main" id="{2DC47564-2EF0-6677-04B6-06E28CA2D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9" y="200904"/>
            <a:ext cx="1543187" cy="12468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003BDB-4C7F-0974-2565-C11A27E1A60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429739" y="74520"/>
            <a:ext cx="1543187" cy="1098394"/>
          </a:xfrm>
          <a:prstGeom prst="rect">
            <a:avLst/>
          </a:prstGeom>
        </p:spPr>
      </p:pic>
      <p:pic>
        <p:nvPicPr>
          <p:cNvPr id="19" name="Picture 18" descr="A green and black logo&#10;&#10;Description automatically generated">
            <a:extLst>
              <a:ext uri="{FF2B5EF4-FFF2-40B4-BE49-F238E27FC236}">
                <a16:creationId xmlns:a16="http://schemas.microsoft.com/office/drawing/2014/main" id="{0502A16E-4D4D-DC6D-6A14-CCBA0DA183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9" y="6053901"/>
            <a:ext cx="659631" cy="732740"/>
          </a:xfrm>
          <a:prstGeom prst="rect">
            <a:avLst/>
          </a:prstGeom>
        </p:spPr>
      </p:pic>
      <p:pic>
        <p:nvPicPr>
          <p:cNvPr id="20" name="Picture 19" descr="A red and white logo&#10;&#10;Description automatically generated">
            <a:extLst>
              <a:ext uri="{FF2B5EF4-FFF2-40B4-BE49-F238E27FC236}">
                <a16:creationId xmlns:a16="http://schemas.microsoft.com/office/drawing/2014/main" id="{DA14624E-D3EF-996A-1781-3C1133E051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43" y="6369554"/>
            <a:ext cx="1384737" cy="595194"/>
          </a:xfrm>
          <a:prstGeom prst="rect">
            <a:avLst/>
          </a:prstGeom>
        </p:spPr>
      </p:pic>
      <p:pic>
        <p:nvPicPr>
          <p:cNvPr id="21" name="Picture 20" descr="A logo of a lawnmower and a cross&#10;&#10;Description automatically generated">
            <a:extLst>
              <a:ext uri="{FF2B5EF4-FFF2-40B4-BE49-F238E27FC236}">
                <a16:creationId xmlns:a16="http://schemas.microsoft.com/office/drawing/2014/main" id="{732C5A1D-28A9-F9CE-6267-5B88F4743C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86" y="6154566"/>
            <a:ext cx="553814" cy="5994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1A5B24-0388-4991-641B-FC12FFD1B9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306" y="6189663"/>
            <a:ext cx="1070293" cy="67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12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9AB3FC-B970-6290-EE39-8948EA8196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625" y="1673111"/>
            <a:ext cx="5724939" cy="4293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9CD46-85BF-DE15-3304-49A9736786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2" y="1700744"/>
            <a:ext cx="4332190" cy="3249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DF17D82-BC8D-C00C-7DF0-4820182C1F48}"/>
              </a:ext>
            </a:extLst>
          </p:cNvPr>
          <p:cNvSpPr txBox="1"/>
          <p:nvPr/>
        </p:nvSpPr>
        <p:spPr>
          <a:xfrm>
            <a:off x="718358" y="5114715"/>
            <a:ext cx="4454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Skill Acquisition Training: Lobbied 4 Sowing </a:t>
            </a:r>
          </a:p>
          <a:p>
            <a:r>
              <a:rPr lang="en-US" sz="1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machine and vacant office space for training </a:t>
            </a:r>
          </a:p>
          <a:p>
            <a:r>
              <a:rPr lang="en-US" sz="1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purposes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44CCA2-EA1C-8629-1758-3BCF9039F006}"/>
              </a:ext>
            </a:extLst>
          </p:cNvPr>
          <p:cNvSpPr txBox="1"/>
          <p:nvPr/>
        </p:nvSpPr>
        <p:spPr>
          <a:xfrm>
            <a:off x="2266122" y="623599"/>
            <a:ext cx="4081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Vi </a:t>
            </a:r>
            <a:r>
              <a:rPr lang="en-US" sz="3200" b="1" dirty="0" err="1"/>
              <a:t>Bokka</a:t>
            </a:r>
            <a:r>
              <a:rPr lang="en-US" sz="3200" b="1" dirty="0"/>
              <a:t> WDSC</a:t>
            </a:r>
          </a:p>
        </p:txBody>
      </p:sp>
    </p:spTree>
    <p:extLst>
      <p:ext uri="{BB962C8B-B14F-4D97-AF65-F5344CB8AC3E}">
        <p14:creationId xmlns:p14="http://schemas.microsoft.com/office/powerpoint/2010/main" val="3046715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Wambilimi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Tilli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748E8B4-8CE6-5590-4835-0C8A542DC7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188" y="1591398"/>
            <a:ext cx="3874246" cy="463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FFBEFE-EC5E-56F8-7470-9EDA005D83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71" y="1622687"/>
            <a:ext cx="3971309" cy="4554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AF1E28A-9E91-D663-2654-F1B9A105CAAF}"/>
              </a:ext>
            </a:extLst>
          </p:cNvPr>
          <p:cNvSpPr txBox="1"/>
          <p:nvPr/>
        </p:nvSpPr>
        <p:spPr>
          <a:xfrm>
            <a:off x="291550" y="2665140"/>
            <a:ext cx="1868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Self Help Project: </a:t>
            </a:r>
          </a:p>
          <a:p>
            <a:r>
              <a:rPr lang="en-US" b="1" dirty="0"/>
              <a:t>Water rehabilitation project at </a:t>
            </a:r>
            <a:r>
              <a:rPr lang="en-US" b="1" dirty="0" err="1"/>
              <a:t>kofan</a:t>
            </a:r>
            <a:r>
              <a:rPr lang="en-US" b="1" dirty="0"/>
              <a:t> </a:t>
            </a:r>
            <a:r>
              <a:rPr lang="en-US" b="1" dirty="0" err="1"/>
              <a:t>tsarki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950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Wambilimi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Tilli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F1E28A-9E91-D663-2654-F1B9A105CAAF}"/>
              </a:ext>
            </a:extLst>
          </p:cNvPr>
          <p:cNvSpPr txBox="1"/>
          <p:nvPr/>
        </p:nvSpPr>
        <p:spPr>
          <a:xfrm>
            <a:off x="291550" y="2665140"/>
            <a:ext cx="1868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Self Help Project: </a:t>
            </a:r>
          </a:p>
          <a:p>
            <a:r>
              <a:rPr lang="en-US" b="1" dirty="0"/>
              <a:t>Water rehabilitation project at </a:t>
            </a:r>
            <a:r>
              <a:rPr lang="en-US" b="1" dirty="0" err="1"/>
              <a:t>Fwa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E34B01-CA47-8370-FFC6-A20CCE5685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47" y="1636059"/>
            <a:ext cx="3711366" cy="4476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8442A8-C94C-8068-5F88-011C4586F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18" y="2053994"/>
            <a:ext cx="5203456" cy="3902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3850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66" y="784578"/>
            <a:ext cx="8530119" cy="558953"/>
          </a:xfrm>
        </p:spPr>
        <p:txBody>
          <a:bodyPr anchor="ctr">
            <a:noAutofit/>
          </a:bodyPr>
          <a:lstStyle/>
          <a:p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Wambilimi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Tilli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 </a:t>
            </a:r>
            <a:br>
              <a:rPr lang="en-US" sz="1800" b="1" kern="1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C3B7A-822D-2FAD-B985-4AE5ED5D752B}"/>
              </a:ext>
            </a:extLst>
          </p:cNvPr>
          <p:cNvGrpSpPr/>
          <p:nvPr/>
        </p:nvGrpSpPr>
        <p:grpSpPr>
          <a:xfrm>
            <a:off x="68679" y="48504"/>
            <a:ext cx="11904247" cy="6766829"/>
            <a:chOff x="68679" y="48504"/>
            <a:chExt cx="11904247" cy="67668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45B5A9-47F5-18D6-A8C8-A504CF63AA73}"/>
                </a:ext>
              </a:extLst>
            </p:cNvPr>
            <p:cNvGrpSpPr/>
            <p:nvPr/>
          </p:nvGrpSpPr>
          <p:grpSpPr>
            <a:xfrm>
              <a:off x="68679" y="48504"/>
              <a:ext cx="11904247" cy="6766829"/>
              <a:chOff x="68679" y="48504"/>
              <a:chExt cx="11904247" cy="67668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522574-E8FA-F8D4-43C6-73093D792A56}"/>
                  </a:ext>
                </a:extLst>
              </p:cNvPr>
              <p:cNvGrpSpPr/>
              <p:nvPr/>
            </p:nvGrpSpPr>
            <p:grpSpPr>
              <a:xfrm>
                <a:off x="189149" y="6053901"/>
                <a:ext cx="7849951" cy="761432"/>
                <a:chOff x="189149" y="6053901"/>
                <a:chExt cx="7849951" cy="761432"/>
              </a:xfrm>
            </p:grpSpPr>
            <p:pic>
              <p:nvPicPr>
                <p:cNvPr id="16" name="Picture 15" descr="A logo of a lawnmower and a cross&#10;&#10;Description automatically generated">
                  <a:extLst>
                    <a:ext uri="{FF2B5EF4-FFF2-40B4-BE49-F238E27FC236}">
                      <a16:creationId xmlns:a16="http://schemas.microsoft.com/office/drawing/2014/main" id="{E0CB29B9-46AC-3421-A768-D4C1700A9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5286" y="6154566"/>
                  <a:ext cx="553814" cy="599498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95B7E99B-326D-DC39-FF5A-598D3A53C2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0343" y="6220139"/>
                  <a:ext cx="1384737" cy="59519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green and black logo&#10;&#10;Description automatically generated">
                  <a:extLst>
                    <a:ext uri="{FF2B5EF4-FFF2-40B4-BE49-F238E27FC236}">
                      <a16:creationId xmlns:a16="http://schemas.microsoft.com/office/drawing/2014/main" id="{E0CCC366-BEA5-291C-F789-308B4BA9E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49" y="6053901"/>
                  <a:ext cx="659631" cy="73274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09D440F-CF54-7360-3B50-AB06B40D19B6}"/>
                  </a:ext>
                </a:extLst>
              </p:cNvPr>
              <p:cNvGrpSpPr/>
              <p:nvPr/>
            </p:nvGrpSpPr>
            <p:grpSpPr>
              <a:xfrm>
                <a:off x="68679" y="48504"/>
                <a:ext cx="11904247" cy="1246895"/>
                <a:chOff x="68679" y="48504"/>
                <a:chExt cx="11904247" cy="1246895"/>
              </a:xfrm>
            </p:grpSpPr>
            <p:pic>
              <p:nvPicPr>
                <p:cNvPr id="14" name="Picture 13" descr="A logo of a coat of arms&#10;&#10;Description automatically generated">
                  <a:extLst>
                    <a:ext uri="{FF2B5EF4-FFF2-40B4-BE49-F238E27FC236}">
                      <a16:creationId xmlns:a16="http://schemas.microsoft.com/office/drawing/2014/main" id="{74B22375-A783-6F8D-DB0B-55DCCFA559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79" y="48504"/>
                  <a:ext cx="1543187" cy="124689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4AF8A6-290B-AA2F-371E-2C2CD98D1B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29739" y="74520"/>
                  <a:ext cx="1543187" cy="109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1AFCA2-FCE7-192B-411A-BF79E1EF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306" y="6074449"/>
              <a:ext cx="1070293" cy="676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AF1E28A-9E91-D663-2654-F1B9A105CAAF}"/>
              </a:ext>
            </a:extLst>
          </p:cNvPr>
          <p:cNvSpPr txBox="1"/>
          <p:nvPr/>
        </p:nvSpPr>
        <p:spPr>
          <a:xfrm>
            <a:off x="291550" y="2665140"/>
            <a:ext cx="1868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Self Help Project: </a:t>
            </a:r>
          </a:p>
          <a:p>
            <a:r>
              <a:rPr lang="en-US" b="1" dirty="0"/>
              <a:t>Rehabilitation of well-water at </a:t>
            </a:r>
            <a:r>
              <a:rPr lang="en-US" b="1" dirty="0" err="1"/>
              <a:t>Tilli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20D8C-65DC-E046-5E6A-D7D5609323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83" y="1605188"/>
            <a:ext cx="3465426" cy="4621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813164-C29E-5A03-073C-C1DCA3C527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4"/>
          <a:stretch/>
        </p:blipFill>
        <p:spPr bwMode="auto">
          <a:xfrm>
            <a:off x="2517913" y="1607748"/>
            <a:ext cx="4621231" cy="4553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102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4826</TotalTime>
  <Words>892</Words>
  <Application>Microsoft Office PowerPoint</Application>
  <PresentationFormat>Widescreen</PresentationFormat>
  <Paragraphs>159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Bradley Hand ITC</vt:lpstr>
      <vt:lpstr>Calibri</vt:lpstr>
      <vt:lpstr>Calibri Light</vt:lpstr>
      <vt:lpstr>Oxfam Global Headline</vt:lpstr>
      <vt:lpstr>Office Theme</vt:lpstr>
      <vt:lpstr>SUCCESS STORIES  WARD DEVELOPMENT SUPPORT COMMITTEES (WDSC) MICHIKA LGA</vt:lpstr>
      <vt:lpstr>Mukavacitta WDSC:</vt:lpstr>
      <vt:lpstr>Mukavacitta WDSC: Self-Help projects: Repairs of broken borehole at Munni, and Nkafa communities  </vt:lpstr>
      <vt:lpstr>Vi Bokka WDSC: </vt:lpstr>
      <vt:lpstr> </vt:lpstr>
      <vt:lpstr>PowerPoint Presentation</vt:lpstr>
      <vt:lpstr>Wambilimi Tilli WDSC   </vt:lpstr>
      <vt:lpstr>Wambilimi Tilli WDSC   </vt:lpstr>
      <vt:lpstr>Wambilimi Tilli WDSC   </vt:lpstr>
      <vt:lpstr>Wambilimi Tilli WDSC   </vt:lpstr>
      <vt:lpstr>Futudou/Futuless WDSC   </vt:lpstr>
      <vt:lpstr>Futudou/Futuless WDSC   </vt:lpstr>
      <vt:lpstr>Futudou/Futuless WDSC   </vt:lpstr>
      <vt:lpstr>Futudou/Futuless WDSC   </vt:lpstr>
      <vt:lpstr>Futudou/Futuless WDSC   </vt:lpstr>
      <vt:lpstr>Madzi WDSC   </vt:lpstr>
      <vt:lpstr>Madzi WDSC   </vt:lpstr>
      <vt:lpstr>Madzi WDSC   </vt:lpstr>
      <vt:lpstr>Madzi WDSC   </vt:lpstr>
      <vt:lpstr>Madzi WDSC   </vt:lpstr>
      <vt:lpstr>Madzi WDSC   </vt:lpstr>
      <vt:lpstr>Madzi WDSC   </vt:lpstr>
      <vt:lpstr>Madzi WDSC   </vt:lpstr>
      <vt:lpstr>Jigalambu WDSC   </vt:lpstr>
      <vt:lpstr>Jigalambu WDSC   </vt:lpstr>
      <vt:lpstr>Jigalambu WDSC   </vt:lpstr>
      <vt:lpstr>Jigalambu WDSC   </vt:lpstr>
      <vt:lpstr>Jigalambu WDSC   </vt:lpstr>
      <vt:lpstr>Jigalambu WDSC   </vt:lpstr>
      <vt:lpstr>TUMBARAGABIRI:</vt:lpstr>
      <vt:lpstr>TUMBARAGABIRI:</vt:lpstr>
      <vt:lpstr>ZAH:</vt:lpstr>
      <vt:lpstr>ZAH:</vt:lpstr>
      <vt:lpstr>ZAH:</vt:lpstr>
      <vt:lpstr>ZAH:</vt:lpstr>
      <vt:lpstr>ZAH:</vt:lpstr>
      <vt:lpstr>ZAH:</vt:lpstr>
      <vt:lpstr>ZAH:</vt:lpstr>
      <vt:lpstr>ZAH:</vt:lpstr>
      <vt:lpstr>MICHIKA 1:</vt:lpstr>
      <vt:lpstr>MICHIKA 1:</vt:lpstr>
      <vt:lpstr>MICHIKA 1:</vt:lpstr>
      <vt:lpstr>MICHIKA 1:</vt:lpstr>
      <vt:lpstr>MICHIKA 1:</vt:lpstr>
      <vt:lpstr>MINKISI WURO NGIGI:</vt:lpstr>
      <vt:lpstr>MINKISI WURO NGIGI:</vt:lpstr>
      <vt:lpstr>MINKISI WURO NGIGI:</vt:lpstr>
      <vt:lpstr>MINKISI WURO NGIGI:</vt:lpstr>
      <vt:lpstr>MINKISI WURO NGIGI:</vt:lpstr>
      <vt:lpstr>MINKISI WURO NGIGI:</vt:lpstr>
      <vt:lpstr>SINA KAMALE:</vt:lpstr>
      <vt:lpstr>SINA KAMALE:</vt:lpstr>
      <vt:lpstr>    MICHIKA 2</vt:lpstr>
      <vt:lpstr>                   Michika 2</vt:lpstr>
      <vt:lpstr>                                 TSUKUMU TILLIJO</vt:lpstr>
      <vt:lpstr>                  Tsukumu Tillijo </vt:lpstr>
      <vt:lpstr>                       TSUKUMU Tillijo</vt:lpstr>
      <vt:lpstr>                    Tsukumu tillijo </vt:lpstr>
      <vt:lpstr>                         MODA/DLAKA WDSC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CAPACITY BUILDING WORKSHOP FOR ward development support committees (WDSC) of Michika LGA, ADAMAWA STATE</dc:title>
  <dc:creator>ENOCH BAMAIYI</dc:creator>
  <cp:lastModifiedBy>Yunana Kwaha</cp:lastModifiedBy>
  <cp:revision>20</cp:revision>
  <dcterms:created xsi:type="dcterms:W3CDTF">2023-11-11T13:42:09Z</dcterms:created>
  <dcterms:modified xsi:type="dcterms:W3CDTF">2025-09-02T14:25:26Z</dcterms:modified>
</cp:coreProperties>
</file>