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4"/>
    <p:sldMasterId id="2147483729" r:id="rId5"/>
  </p:sldMasterIdLst>
  <p:notesMasterIdLst>
    <p:notesMasterId r:id="rId31"/>
  </p:notesMasterIdLst>
  <p:handoutMasterIdLst>
    <p:handoutMasterId r:id="rId32"/>
  </p:handoutMasterIdLst>
  <p:sldIdLst>
    <p:sldId id="295" r:id="rId6"/>
    <p:sldId id="364" r:id="rId7"/>
    <p:sldId id="365" r:id="rId8"/>
    <p:sldId id="377" r:id="rId9"/>
    <p:sldId id="378" r:id="rId10"/>
    <p:sldId id="374" r:id="rId11"/>
    <p:sldId id="368" r:id="rId12"/>
    <p:sldId id="366" r:id="rId13"/>
    <p:sldId id="372" r:id="rId14"/>
    <p:sldId id="367" r:id="rId15"/>
    <p:sldId id="369" r:id="rId16"/>
    <p:sldId id="385" r:id="rId17"/>
    <p:sldId id="370" r:id="rId18"/>
    <p:sldId id="371" r:id="rId19"/>
    <p:sldId id="375" r:id="rId20"/>
    <p:sldId id="376" r:id="rId21"/>
    <p:sldId id="379" r:id="rId22"/>
    <p:sldId id="381" r:id="rId23"/>
    <p:sldId id="380" r:id="rId24"/>
    <p:sldId id="382" r:id="rId25"/>
    <p:sldId id="387" r:id="rId26"/>
    <p:sldId id="383" r:id="rId27"/>
    <p:sldId id="386" r:id="rId28"/>
    <p:sldId id="384" r:id="rId29"/>
    <p:sldId id="363" r:id="rId30"/>
  </p:sldIdLst>
  <p:sldSz cx="12192000" cy="6858000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rgbClr val="999999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999999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a Kampe" initials="LK" lastIdx="1" clrIdx="0">
    <p:extLst>
      <p:ext uri="{19B8F6BF-5375-455C-9EA6-DF929625EA0E}">
        <p15:presenceInfo xmlns:p15="http://schemas.microsoft.com/office/powerpoint/2012/main" userId="Lena Kampe" providerId="None"/>
      </p:ext>
    </p:extLst>
  </p:cmAuthor>
  <p:cmAuthor id="2" name="Kampe, Lena GIZ TH" initials="KLGT" lastIdx="4" clrIdx="1">
    <p:extLst>
      <p:ext uri="{19B8F6BF-5375-455C-9EA6-DF929625EA0E}">
        <p15:presenceInfo xmlns:p15="http://schemas.microsoft.com/office/powerpoint/2012/main" userId="Kampe, Lena GIZ 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687"/>
    <a:srgbClr val="ECEAE6"/>
    <a:srgbClr val="FFCC00"/>
    <a:srgbClr val="003399"/>
    <a:srgbClr val="FFCD00"/>
    <a:srgbClr val="FF71F0"/>
    <a:srgbClr val="C80F0F"/>
    <a:srgbClr val="D0CBC1"/>
    <a:srgbClr val="D5240F"/>
    <a:srgbClr val="FFD2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52" autoAdjust="0"/>
    <p:restoredTop sz="86395" autoAdjust="0"/>
  </p:normalViewPr>
  <p:slideViewPr>
    <p:cSldViewPr snapToGrid="0">
      <p:cViewPr varScale="1">
        <p:scale>
          <a:sx n="63" d="100"/>
          <a:sy n="63" d="100"/>
        </p:scale>
        <p:origin x="1362" y="60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16"/>
    </p:cViewPr>
  </p:sorterViewPr>
  <p:notesViewPr>
    <p:cSldViewPr snapToGrid="0">
      <p:cViewPr varScale="1">
        <p:scale>
          <a:sx n="74" d="100"/>
          <a:sy n="74" d="100"/>
        </p:scale>
        <p:origin x="-3372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6.xml"/><Relationship Id="rId3" Type="http://schemas.openxmlformats.org/officeDocument/2006/relationships/slide" Target="slides/slide3.xml"/><Relationship Id="rId7" Type="http://schemas.openxmlformats.org/officeDocument/2006/relationships/slide" Target="slides/slide9.xml"/><Relationship Id="rId12" Type="http://schemas.openxmlformats.org/officeDocument/2006/relationships/slide" Target="slides/slide15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8.xml"/><Relationship Id="rId11" Type="http://schemas.openxmlformats.org/officeDocument/2006/relationships/slide" Target="slides/slide14.xml"/><Relationship Id="rId5" Type="http://schemas.openxmlformats.org/officeDocument/2006/relationships/slide" Target="slides/slide7.xml"/><Relationship Id="rId10" Type="http://schemas.openxmlformats.org/officeDocument/2006/relationships/slide" Target="slides/slide13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3291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de-DE" dirty="0">
              <a:latin typeface="Arial Narrow" pitchFamily="34" charset="0"/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3291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47F930EC-4FD0-431B-BB9B-47DE359CDF6F}" type="slidenum">
              <a:rPr lang="de-DE">
                <a:latin typeface="Arial Narrow" pitchFamily="34" charset="0"/>
              </a:rPr>
              <a:pPr/>
              <a:t>‹#›</a:t>
            </a:fld>
            <a:endParaRPr lang="de-DE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27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646"/>
            <a:ext cx="5206154" cy="46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Klicken Sie, um die Formate des Vorlagentextes zu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3291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3291"/>
            <a:ext cx="3076363" cy="51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3" tIns="47157" rIns="94313" bIns="47157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fld id="{276F4F92-661F-4424-ADED-7D3829A4203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6004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5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804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0335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9988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5273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317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880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0858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266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145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3347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9749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5125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513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26064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04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1"/>
            <a:ext cx="12192000" cy="5961062"/>
          </a:xfrm>
          <a:prstGeom prst="rect">
            <a:avLst/>
          </a:prstGeom>
          <a:solidFill>
            <a:srgbClr val="0033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12" name="Rechteck 11"/>
          <p:cNvSpPr/>
          <p:nvPr userDrawn="1"/>
        </p:nvSpPr>
        <p:spPr bwMode="auto">
          <a:xfrm flipV="1">
            <a:off x="0" y="5947253"/>
            <a:ext cx="12192000" cy="68314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273529" y="273600"/>
            <a:ext cx="11644941" cy="13106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42" name="Bild 7" descr="nigeria_ccoat_n4013.jpg">
            <a:extLst>
              <a:ext uri="{FF2B5EF4-FFF2-40B4-BE49-F238E27FC236}">
                <a16:creationId xmlns:a16="http://schemas.microsoft.com/office/drawing/2014/main" id="{02707C67-4870-5545-6397-815337098E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56" y="529376"/>
            <a:ext cx="920421" cy="78419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0BDE62C1-4B97-698F-7AE3-3DD0F999A2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934" y="512922"/>
            <a:ext cx="879593" cy="817399"/>
          </a:xfrm>
          <a:prstGeom prst="rect">
            <a:avLst/>
          </a:prstGeom>
        </p:spPr>
      </p:pic>
      <p:pic>
        <p:nvPicPr>
          <p:cNvPr id="44" name="Bild 6" descr="ELdZ_Nige_rgb_en.png">
            <a:extLst>
              <a:ext uri="{FF2B5EF4-FFF2-40B4-BE49-F238E27FC236}">
                <a16:creationId xmlns:a16="http://schemas.microsoft.com/office/drawing/2014/main" id="{C87EB003-010B-BE72-560E-9DA3C10A75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79" y="200828"/>
            <a:ext cx="2079950" cy="151135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3ED5FEE-CAC5-4087-9474-31E91565056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9972" y="6160575"/>
            <a:ext cx="590941" cy="8494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AFE3B31-6C92-A6BE-6C4F-B11FE48C3F2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74012" y="6377276"/>
            <a:ext cx="928238" cy="2413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ransition/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6E645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60000" indent="-360000" algn="l" rtl="0" eaLnBrk="1" fontAlgn="base" hangingPunct="1">
        <a:spcBef>
          <a:spcPts val="400"/>
        </a:spcBef>
        <a:spcAft>
          <a:spcPts val="800"/>
        </a:spcAft>
        <a:buClr>
          <a:srgbClr val="C80F0F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  <a:ea typeface="+mn-ea"/>
          <a:cs typeface="+mn-cs"/>
        </a:defRPr>
      </a:lvl1pPr>
      <a:lvl2pPr marL="7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2pPr>
      <a:lvl3pPr marL="10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>
          <a:solidFill>
            <a:srgbClr val="6E6452"/>
          </a:solidFill>
          <a:latin typeface="+mn-lt"/>
        </a:defRPr>
      </a:lvl3pPr>
      <a:lvl4pPr marL="14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4pPr>
      <a:lvl5pPr marL="180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5pPr>
      <a:lvl6pPr marL="216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6pPr>
      <a:lvl7pPr marL="252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7pPr>
      <a:lvl8pPr marL="288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8pPr>
      <a:lvl9pPr marL="3240000" indent="-360000" algn="l" rtl="0" eaLnBrk="1" fontAlgn="base" hangingPunct="1">
        <a:spcBef>
          <a:spcPts val="400"/>
        </a:spcBef>
        <a:spcAft>
          <a:spcPts val="800"/>
        </a:spcAft>
        <a:buClr>
          <a:srgbClr val="6E6452"/>
        </a:buClr>
        <a:buFont typeface="Arial" pitchFamily="34" charset="0"/>
        <a:buChar char="•"/>
        <a:tabLst>
          <a:tab pos="2190750" algn="l"/>
        </a:tabLst>
        <a:defRPr sz="1800" baseline="0">
          <a:solidFill>
            <a:srgbClr val="6E645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334538" y="6444701"/>
            <a:ext cx="46215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b="1" kern="1200">
                <a:solidFill>
                  <a:srgbClr val="999999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0" i="0" dirty="0" err="1">
                <a:solidFill>
                  <a:schemeClr val="tx1"/>
                </a:solidFill>
                <a:latin typeface="Calibri"/>
                <a:cs typeface="Calibri"/>
              </a:rPr>
              <a:t>Author</a:t>
            </a:r>
            <a:r>
              <a:rPr lang="de-DE" sz="1000" b="0" i="0" dirty="0">
                <a:solidFill>
                  <a:schemeClr val="tx1"/>
                </a:solidFill>
                <a:latin typeface="Calibri"/>
                <a:cs typeface="Calibri"/>
              </a:rPr>
              <a:t>  |  Title  | </a:t>
            </a:r>
            <a:fld id="{B5775571-7178-5E4D-803B-AA5499DB5F5B}" type="datetimeFigureOut">
              <a:rPr lang="de-DE" sz="1000" b="0" i="0" smtClean="0">
                <a:solidFill>
                  <a:schemeClr val="tx1"/>
                </a:solidFill>
                <a:latin typeface="Calibri"/>
                <a:cs typeface="Calibri"/>
              </a:rPr>
              <a:pPr/>
              <a:t>02.09.2025</a:t>
            </a:fld>
            <a:r>
              <a:rPr lang="de-DE" sz="1000" b="0" i="0" dirty="0">
                <a:solidFill>
                  <a:schemeClr val="tx1"/>
                </a:solidFill>
                <a:latin typeface="Calibri"/>
                <a:cs typeface="Calibri"/>
              </a:rPr>
              <a:t>  |  </a:t>
            </a:r>
            <a:r>
              <a:rPr lang="de-DE" sz="1000" b="0" i="0" noProof="0" dirty="0">
                <a:solidFill>
                  <a:schemeClr val="tx1"/>
                </a:solidFill>
                <a:latin typeface="Calibri"/>
                <a:cs typeface="Calibri"/>
              </a:rPr>
              <a:t>Page </a:t>
            </a:r>
            <a:fld id="{327115CA-E6A4-425F-BB4F-A64D48743A27}" type="slidenum">
              <a:rPr lang="de-DE" sz="1000" b="0" i="0" noProof="0">
                <a:solidFill>
                  <a:schemeClr val="tx1"/>
                </a:solidFill>
                <a:latin typeface="Calibri"/>
                <a:cs typeface="Calibri"/>
              </a:rPr>
              <a:pPr/>
              <a:t>‹#›</a:t>
            </a:fld>
            <a:endParaRPr lang="de-DE" sz="1000" b="0" i="0" noProof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A058955-175C-4CD2-9850-6C5C332B222F}"/>
              </a:ext>
            </a:extLst>
          </p:cNvPr>
          <p:cNvSpPr/>
          <p:nvPr userDrawn="1"/>
        </p:nvSpPr>
        <p:spPr bwMode="auto">
          <a:xfrm flipV="1">
            <a:off x="0" y="5947253"/>
            <a:ext cx="12192000" cy="68314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5F3D42D7-956D-7051-AD6D-0FBCE774F338}"/>
              </a:ext>
            </a:extLst>
          </p:cNvPr>
          <p:cNvSpPr/>
          <p:nvPr userDrawn="1"/>
        </p:nvSpPr>
        <p:spPr bwMode="auto">
          <a:xfrm flipV="1">
            <a:off x="0" y="1578897"/>
            <a:ext cx="12192000" cy="68314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dirty="0">
              <a:ln>
                <a:noFill/>
              </a:ln>
              <a:solidFill>
                <a:srgbClr val="999999"/>
              </a:solidFill>
              <a:effectLst/>
              <a:latin typeface="Arial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D784FBFA-E8F2-3B64-EA15-BCBE5E8FFE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9972" y="6160575"/>
            <a:ext cx="590941" cy="8494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6968120-0E78-2F68-EF9B-D826ABF5A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75221" y="6377276"/>
            <a:ext cx="928238" cy="241342"/>
          </a:xfrm>
          <a:prstGeom prst="rect">
            <a:avLst/>
          </a:prstGeom>
        </p:spPr>
      </p:pic>
      <p:pic>
        <p:nvPicPr>
          <p:cNvPr id="2" name="Bild 7" descr="nigeria_ccoat_n4013.jpg">
            <a:extLst>
              <a:ext uri="{FF2B5EF4-FFF2-40B4-BE49-F238E27FC236}">
                <a16:creationId xmlns:a16="http://schemas.microsoft.com/office/drawing/2014/main" id="{50AF6B52-6000-FE87-66DF-EE717E53E31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56" y="529376"/>
            <a:ext cx="920421" cy="784198"/>
          </a:xfrm>
          <a:prstGeom prst="rect">
            <a:avLst/>
          </a:prstGeom>
        </p:spPr>
      </p:pic>
      <p:pic>
        <p:nvPicPr>
          <p:cNvPr id="3" name="Grafik 42">
            <a:extLst>
              <a:ext uri="{FF2B5EF4-FFF2-40B4-BE49-F238E27FC236}">
                <a16:creationId xmlns:a16="http://schemas.microsoft.com/office/drawing/2014/main" id="{6983C7E5-4A4A-AF84-9565-1605BFEB3C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0934" y="512922"/>
            <a:ext cx="879593" cy="817399"/>
          </a:xfrm>
          <a:prstGeom prst="rect">
            <a:avLst/>
          </a:prstGeom>
        </p:spPr>
      </p:pic>
      <p:pic>
        <p:nvPicPr>
          <p:cNvPr id="4" name="Bild 6" descr="ELdZ_Nige_rgb_en.png">
            <a:extLst>
              <a:ext uri="{FF2B5EF4-FFF2-40B4-BE49-F238E27FC236}">
                <a16:creationId xmlns:a16="http://schemas.microsoft.com/office/drawing/2014/main" id="{4B8FF44A-CFE6-D7AC-07D3-BB0F358E8B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79" y="200828"/>
            <a:ext cx="2079950" cy="151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1463040" y="2219334"/>
            <a:ext cx="932688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cs typeface="Helvetica"/>
              </a:rPr>
              <a:t>SOME SUCCESS STORIES FROM WARD DEVELOPMENT  SUPPORT COMMITTEES 		(WDSC) IN OTHER LGAs</a:t>
            </a:r>
          </a:p>
          <a:p>
            <a:endParaRPr lang="en-US" sz="3200" dirty="0">
              <a:solidFill>
                <a:schemeClr val="bg1"/>
              </a:solidFill>
              <a:latin typeface="+mj-lt"/>
              <a:cs typeface="Helvetica"/>
            </a:endParaRPr>
          </a:p>
          <a:p>
            <a:r>
              <a:rPr lang="en-US" sz="3200" dirty="0">
                <a:solidFill>
                  <a:schemeClr val="bg1"/>
                </a:solidFill>
                <a:latin typeface="+mj-lt"/>
                <a:cs typeface="Helvetica"/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76181551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8211DD-F54E-1A88-70EC-77F4DC9510E3}"/>
              </a:ext>
            </a:extLst>
          </p:cNvPr>
          <p:cNvSpPr txBox="1"/>
          <p:nvPr/>
        </p:nvSpPr>
        <p:spPr>
          <a:xfrm>
            <a:off x="579923" y="1882185"/>
            <a:ext cx="6252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Construction of a link-culvert through advocacy and lobby efforts: A road connecting </a:t>
            </a:r>
            <a:r>
              <a:rPr lang="en-US" sz="2400" kern="1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Mbororo</a:t>
            </a:r>
            <a:r>
              <a:rPr lang="en-US" sz="24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with Futu by WDSC Futu </a:t>
            </a:r>
            <a:r>
              <a:rPr lang="en-US" sz="24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(Michika LGA)</a:t>
            </a:r>
            <a:r>
              <a:rPr lang="en-US" sz="2400" b="1" dirty="0"/>
              <a:t> </a:t>
            </a:r>
            <a:endParaRPr lang="en-US" sz="2400" kern="1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F910-2C59-C2BC-B71A-F0691083D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4" y="3085767"/>
            <a:ext cx="6400233" cy="287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28F304-E44F-BF04-C1E2-C4AC25B95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2820" y="1945735"/>
            <a:ext cx="5125558" cy="3844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2144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>
            <a:extLst>
              <a:ext uri="{FF2B5EF4-FFF2-40B4-BE49-F238E27FC236}">
                <a16:creationId xmlns:a16="http://schemas.microsoft.com/office/drawing/2014/main" id="{3525711D-927E-A663-57E9-1386F9981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928" y="1872528"/>
            <a:ext cx="4104456" cy="4064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FF8C73-51E8-CF94-3827-1D41EC2F43BA}"/>
              </a:ext>
            </a:extLst>
          </p:cNvPr>
          <p:cNvPicPr/>
          <p:nvPr/>
        </p:nvPicPr>
        <p:blipFill>
          <a:blip r:embed="rId4" cstate="print"/>
          <a:srcRect/>
          <a:stretch/>
        </p:blipFill>
        <p:spPr>
          <a:xfrm>
            <a:off x="2803456" y="1872528"/>
            <a:ext cx="4176032" cy="4064176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B568FB-D448-A05E-F39B-C9ED7D88EBB1}"/>
              </a:ext>
            </a:extLst>
          </p:cNvPr>
          <p:cNvSpPr txBox="1"/>
          <p:nvPr/>
        </p:nvSpPr>
        <p:spPr>
          <a:xfrm>
            <a:off x="106680" y="2072640"/>
            <a:ext cx="2696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Road Construction by the WDSC of Bahuli Ward in Mubi North</a:t>
            </a:r>
          </a:p>
        </p:txBody>
      </p:sp>
    </p:spTree>
    <p:extLst>
      <p:ext uri="{BB962C8B-B14F-4D97-AF65-F5344CB8AC3E}">
        <p14:creationId xmlns:p14="http://schemas.microsoft.com/office/powerpoint/2010/main" val="307721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5D25C-BF4D-0FE3-D9CD-180E25669ECA}"/>
              </a:ext>
            </a:extLst>
          </p:cNvPr>
          <p:cNvSpPr txBox="1">
            <a:spLocks/>
          </p:cNvSpPr>
          <p:nvPr/>
        </p:nvSpPr>
        <p:spPr>
          <a:xfrm>
            <a:off x="2286000" y="1103533"/>
            <a:ext cx="9906000" cy="5589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Rehabilitation of drift at Kura Road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</a:pPr>
            <a:r>
              <a:rPr lang="en-US" sz="28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Jigalambu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(Michika LGA)  </a:t>
            </a:r>
            <a:br>
              <a:rPr lang="en-US" sz="1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2800" b="1" dirty="0">
              <a:latin typeface="Oxfam Global Headline" panose="020B0604030201010201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D2ED4-9656-F327-0006-242DE81C8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1" y="1744218"/>
            <a:ext cx="5062160" cy="3792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94D40B-8F38-5189-EF85-1BDA813C8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81" y="1735626"/>
            <a:ext cx="4986749" cy="3739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545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C5C2E-517C-5F53-ED77-AB549EBC9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15" y="1644855"/>
            <a:ext cx="6426265" cy="445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5404A3-E6D3-BA92-328D-59637137F551}"/>
              </a:ext>
            </a:extLst>
          </p:cNvPr>
          <p:cNvSpPr txBox="1"/>
          <p:nvPr/>
        </p:nvSpPr>
        <p:spPr>
          <a:xfrm>
            <a:off x="121921" y="1621182"/>
            <a:ext cx="2103119" cy="422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Self-Help Project: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Acquisition Training: Successfully lobbied a nonfunctional Training Acquisition Center and made operational (Tailoring &amp; Computer Training):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AB55B-E0C6-7034-C433-96D3C8199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80" y="1621182"/>
            <a:ext cx="3671153" cy="4533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2EC0EE-DA39-3C15-79F0-07640FD7D2E1}"/>
              </a:ext>
            </a:extLst>
          </p:cNvPr>
          <p:cNvSpPr txBox="1"/>
          <p:nvPr/>
        </p:nvSpPr>
        <p:spPr>
          <a:xfrm>
            <a:off x="6389370" y="940521"/>
            <a:ext cx="6103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Jigalambu</a:t>
            </a:r>
            <a:r>
              <a:rPr lang="en-US" sz="24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(Michika LGA)</a:t>
            </a:r>
            <a:r>
              <a:rPr lang="en-US" sz="2400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04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78F08F3-FF0C-286E-AD25-AEFC3A6E662E}"/>
              </a:ext>
            </a:extLst>
          </p:cNvPr>
          <p:cNvSpPr txBox="1"/>
          <p:nvPr/>
        </p:nvSpPr>
        <p:spPr>
          <a:xfrm>
            <a:off x="980440" y="1909442"/>
            <a:ext cx="2838975" cy="3932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58775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00" indent="-36000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80000" indent="-360000" algn="l" defTabSz="914400" rtl="0" eaLnBrk="1" latinLnBrk="0" hangingPunct="1">
              <a:spcBef>
                <a:spcPts val="4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The committee has successfully lobbied for an electricity transformer from the former member House of Representatives, Hon. </a:t>
            </a:r>
            <a:r>
              <a:rPr lang="en-US" sz="2000" b="1" dirty="0" err="1"/>
              <a:t>Alh</a:t>
            </a:r>
            <a:r>
              <a:rPr lang="en-US" sz="2000" b="1" dirty="0"/>
              <a:t>. Abubakar </a:t>
            </a:r>
            <a:r>
              <a:rPr lang="en-US" sz="2000" b="1" dirty="0" err="1"/>
              <a:t>Wambai</a:t>
            </a:r>
            <a:r>
              <a:rPr lang="en-US" sz="2000" b="1" dirty="0"/>
              <a:t> (</a:t>
            </a:r>
            <a:r>
              <a:rPr lang="en-US" sz="2000" b="1" dirty="0" err="1"/>
              <a:t>Madawaki</a:t>
            </a:r>
            <a:r>
              <a:rPr lang="en-US" sz="2000" b="1" dirty="0"/>
              <a:t> Mubi). Installed at </a:t>
            </a:r>
            <a:r>
              <a:rPr lang="en-US" sz="2000" b="1" dirty="0" err="1"/>
              <a:t>Sebore</a:t>
            </a:r>
            <a:endParaRPr lang="en-US" sz="2000" b="1" dirty="0">
              <a:latin typeface="+mj-lt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25ADC01-1C62-03B6-B19C-E3E267CF260C}"/>
              </a:ext>
            </a:extLst>
          </p:cNvPr>
          <p:cNvSpPr txBox="1"/>
          <p:nvPr/>
        </p:nvSpPr>
        <p:spPr>
          <a:xfrm>
            <a:off x="4561292" y="1037743"/>
            <a:ext cx="61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NASSARAWO WARD, MUBI SOUTH LGA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64E60B6-103F-B8DC-0CF4-862BDE8B098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79868" y="1724989"/>
            <a:ext cx="7231692" cy="411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4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557F40-F774-8A10-2257-A92DA1338117}"/>
              </a:ext>
            </a:extLst>
          </p:cNvPr>
          <p:cNvSpPr/>
          <p:nvPr/>
        </p:nvSpPr>
        <p:spPr>
          <a:xfrm>
            <a:off x="2575560" y="1740861"/>
            <a:ext cx="80436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 Farm by WDSC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Ga’anda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Gombi LGA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467BC-0DB2-4DDA-2E02-5CAC42C2E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80" y="2264084"/>
            <a:ext cx="5745480" cy="3834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C393D4-4266-2563-F263-E947260106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0479" y="2264082"/>
            <a:ext cx="5745480" cy="38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07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4D0733-4A06-7FCF-4B3F-89323D93E23E}"/>
              </a:ext>
            </a:extLst>
          </p:cNvPr>
          <p:cNvSpPr/>
          <p:nvPr/>
        </p:nvSpPr>
        <p:spPr>
          <a:xfrm>
            <a:off x="196848" y="1914903"/>
            <a:ext cx="25463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Advocacy Visit to the Commissioner, Ministry of Water Resources on the Implementation of CDP Plans For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Ga'anda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Ward, Gombi LGA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7436C-F9CC-FB18-849D-6B304C537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49880" y="1752599"/>
            <a:ext cx="9128760" cy="39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10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23F7D9C-8C1C-9DC4-F7BF-757C546A15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934" y="1844041"/>
            <a:ext cx="8026986" cy="376428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C32DC40C-92D1-8B75-7848-A67F620467CF}"/>
              </a:ext>
            </a:extLst>
          </p:cNvPr>
          <p:cNvSpPr txBox="1"/>
          <p:nvPr/>
        </p:nvSpPr>
        <p:spPr>
          <a:xfrm>
            <a:off x="365759" y="1741022"/>
            <a:ext cx="26060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of an almost abandoned road with the help of communal effort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WDSC Belel </a:t>
            </a:r>
            <a:r>
              <a:rPr lang="en-US" sz="28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(Maiha LGA)</a:t>
            </a:r>
            <a:r>
              <a:rPr lang="en-US" sz="2800" b="1" dirty="0"/>
              <a:t>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58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54D5EA7-A345-5CCD-DC4B-D5A9555AE9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0889" y="1919577"/>
            <a:ext cx="7572586" cy="3963064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76FAA25-06C0-7DE9-7176-17FA35BE0F16}"/>
              </a:ext>
            </a:extLst>
          </p:cNvPr>
          <p:cNvSpPr txBox="1"/>
          <p:nvPr/>
        </p:nvSpPr>
        <p:spPr>
          <a:xfrm>
            <a:off x="182880" y="1706217"/>
            <a:ext cx="31661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WDSC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Manjekin</a:t>
            </a:r>
            <a:r>
              <a:rPr lang="en-US" sz="24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(Maiha LGA)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lobbied for the construction of two classrooms, an office, and a toilet in GDSS through the Community Social Development Agency (CSDA) in November 2018</a:t>
            </a:r>
          </a:p>
          <a:p>
            <a:pPr algn="ctr"/>
            <a:r>
              <a:rPr lang="en-US" sz="2000" b="1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158130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4F9AD25-7E9F-6795-32D9-3998529717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5160" y="1875845"/>
            <a:ext cx="7808459" cy="39763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0586BF78-981D-1C3F-B185-798A6484F394}"/>
              </a:ext>
            </a:extLst>
          </p:cNvPr>
          <p:cNvSpPr txBox="1"/>
          <p:nvPr/>
        </p:nvSpPr>
        <p:spPr>
          <a:xfrm>
            <a:off x="152401" y="2072561"/>
            <a:ext cx="2730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of New Borehole in Manjekin by the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Manjekin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WDSC </a:t>
            </a:r>
            <a:r>
              <a:rPr lang="en-US" sz="32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(Maiha LGA)</a:t>
            </a:r>
            <a:r>
              <a:rPr lang="en-US" sz="3200" b="1" dirty="0"/>
              <a:t> 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31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694F3520-F745-434C-8B62-CF27E583A1C7}"/>
              </a:ext>
            </a:extLst>
          </p:cNvPr>
          <p:cNvSpPr txBox="1"/>
          <p:nvPr/>
        </p:nvSpPr>
        <p:spPr>
          <a:xfrm>
            <a:off x="1257300" y="2312764"/>
            <a:ext cx="100168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inspire WDSCs of Demsa LGA using evidence of Self-help projects carried out by Ward Development Committees in other locations.</a:t>
            </a:r>
          </a:p>
          <a:p>
            <a:endParaRPr lang="de-DE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de-DE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270FCDC-852A-4713-A293-4ECEFC019279}"/>
              </a:ext>
            </a:extLst>
          </p:cNvPr>
          <p:cNvSpPr/>
          <p:nvPr/>
        </p:nvSpPr>
        <p:spPr>
          <a:xfrm>
            <a:off x="1816701" y="1726445"/>
            <a:ext cx="8013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 OF THE SESSION</a:t>
            </a:r>
          </a:p>
          <a:p>
            <a:endParaRPr lang="de-D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52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3443-63E8-3C26-B054-755672DDF496}"/>
              </a:ext>
            </a:extLst>
          </p:cNvPr>
          <p:cNvSpPr txBox="1">
            <a:spLocks/>
          </p:cNvSpPr>
          <p:nvPr/>
        </p:nvSpPr>
        <p:spPr>
          <a:xfrm>
            <a:off x="1981251" y="1827919"/>
            <a:ext cx="7776000" cy="36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sz="11200" dirty="0">
                <a:solidFill>
                  <a:schemeClr val="tx2"/>
                </a:solidFill>
              </a:rPr>
            </a:br>
            <a:r>
              <a:rPr lang="en-US" sz="112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Self-help project </a:t>
            </a:r>
            <a:r>
              <a:rPr lang="en-US" sz="11200" i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Betso</a:t>
            </a:r>
            <a:r>
              <a:rPr lang="en-US" sz="11200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  <a:t> WDSC in Mubi North LGA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SimSun" panose="02010600030101010101" pitchFamily="2" charset="-122"/>
              </a:rPr>
            </a:br>
            <a:endParaRPr lang="en-US" dirty="0"/>
          </a:p>
        </p:txBody>
      </p:sp>
      <p:pic>
        <p:nvPicPr>
          <p:cNvPr id="3" name="Content Placeholder 1">
            <a:extLst>
              <a:ext uri="{FF2B5EF4-FFF2-40B4-BE49-F238E27FC236}">
                <a16:creationId xmlns:a16="http://schemas.microsoft.com/office/drawing/2014/main" id="{946D0560-2260-408A-4D84-C2BBC6D9E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039" y="2564758"/>
            <a:ext cx="4981064" cy="3486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A3799-6B68-5103-BEFC-8B54BD0F6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97" y="2564758"/>
            <a:ext cx="4831354" cy="348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5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A13F-567D-8E14-A8C1-D54BF8BC8A6C}"/>
              </a:ext>
            </a:extLst>
          </p:cNvPr>
          <p:cNvSpPr/>
          <p:nvPr/>
        </p:nvSpPr>
        <p:spPr>
          <a:xfrm>
            <a:off x="2768842" y="1553379"/>
            <a:ext cx="7212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Repair By Members Of The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Guyaku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WDSC</a:t>
            </a:r>
          </a:p>
        </p:txBody>
      </p:sp>
      <p:pic>
        <p:nvPicPr>
          <p:cNvPr id="3" name="Picture 2" descr="A group of people working on a dirt road&#10;&#10;Description automatically generated">
            <a:extLst>
              <a:ext uri="{FF2B5EF4-FFF2-40B4-BE49-F238E27FC236}">
                <a16:creationId xmlns:a16="http://schemas.microsoft.com/office/drawing/2014/main" id="{5610BEAE-395D-7DDC-1BD4-7F681DBE0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18" y="2015045"/>
            <a:ext cx="5219682" cy="3974275"/>
          </a:xfrm>
          <a:prstGeom prst="rect">
            <a:avLst/>
          </a:prstGeom>
        </p:spPr>
      </p:pic>
      <p:pic>
        <p:nvPicPr>
          <p:cNvPr id="4" name="Picture 3" descr="A group of people in the dirt&#10;&#10;Description automatically generated">
            <a:extLst>
              <a:ext uri="{FF2B5EF4-FFF2-40B4-BE49-F238E27FC236}">
                <a16:creationId xmlns:a16="http://schemas.microsoft.com/office/drawing/2014/main" id="{3063E5AF-3267-B634-D540-B22A130449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958" y="2015044"/>
            <a:ext cx="4456877" cy="39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9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E75E37-2E93-541A-7491-BFE625304E8D}"/>
              </a:ext>
            </a:extLst>
          </p:cNvPr>
          <p:cNvSpPr/>
          <p:nvPr/>
        </p:nvSpPr>
        <p:spPr>
          <a:xfrm>
            <a:off x="3376331" y="1510988"/>
            <a:ext cx="6225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YELWA WARD, MUBI NORTH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985D6-BD96-A46D-EF3E-97C55463F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 b="8001"/>
          <a:stretch>
            <a:fillRect/>
          </a:stretch>
        </p:blipFill>
        <p:spPr>
          <a:xfrm>
            <a:off x="2741464" y="2034208"/>
            <a:ext cx="4569606" cy="3729655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DE076AF-7AD7-C1CE-CCA1-70B953D1AD6B}"/>
              </a:ext>
            </a:extLst>
          </p:cNvPr>
          <p:cNvSpPr/>
          <p:nvPr/>
        </p:nvSpPr>
        <p:spPr>
          <a:xfrm>
            <a:off x="198120" y="1865640"/>
            <a:ext cx="26144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Yelwa WDSC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mobilised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community to carry out sanitation in the whole ward every first Saturday of the month</a:t>
            </a:r>
            <a:r>
              <a:rPr lang="en-US" b="1" dirty="0"/>
              <a:t>.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CF68E0F-CA46-D6BC-76CC-CD566ADB9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00" r="23256" b="22701"/>
          <a:stretch>
            <a:fillRect/>
          </a:stretch>
        </p:blipFill>
        <p:spPr>
          <a:xfrm>
            <a:off x="7058770" y="2034208"/>
            <a:ext cx="3837829" cy="37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70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D95D44-3021-17C6-4124-B36E918D4CD4}"/>
              </a:ext>
            </a:extLst>
          </p:cNvPr>
          <p:cNvSpPr/>
          <p:nvPr/>
        </p:nvSpPr>
        <p:spPr>
          <a:xfrm>
            <a:off x="667096" y="1660594"/>
            <a:ext cx="12595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Report To The Community Members And Leaders In Ganda Ward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2F229AE3-129A-9757-D452-21528956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2240280"/>
            <a:ext cx="710184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13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EA400E-4E2A-4087-5069-104EFD7A3EB9}"/>
              </a:ext>
            </a:extLst>
          </p:cNvPr>
          <p:cNvSpPr/>
          <p:nvPr/>
        </p:nvSpPr>
        <p:spPr>
          <a:xfrm>
            <a:off x="582657" y="2131909"/>
            <a:ext cx="45684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The Gombi WDSC Presents the LGA CDP Plan To Rt Hon. James S. Barka, Member Representing Gombi Hong Federal Constituency</a:t>
            </a:r>
            <a:r>
              <a:rPr lang="en-US" sz="3200" b="1" dirty="0"/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EE6AE6-C7A8-1921-1F1E-521A46319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10200" y="1649547"/>
            <a:ext cx="6675120" cy="42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39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C0487-5B8A-9B8D-B127-9BB3177B0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19386" b="-2"/>
          <a:stretch/>
        </p:blipFill>
        <p:spPr>
          <a:xfrm>
            <a:off x="5180000" y="1850889"/>
            <a:ext cx="5803323" cy="389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8675A-5E73-E1BA-3261-CADA532844E6}"/>
              </a:ext>
            </a:extLst>
          </p:cNvPr>
          <p:cNvSpPr txBox="1"/>
          <p:nvPr/>
        </p:nvSpPr>
        <p:spPr>
          <a:xfrm>
            <a:off x="395785" y="3380568"/>
            <a:ext cx="4647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3269464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1270FCDC-852A-4713-A293-4ECEFC019279}"/>
              </a:ext>
            </a:extLst>
          </p:cNvPr>
          <p:cNvSpPr/>
          <p:nvPr/>
        </p:nvSpPr>
        <p:spPr>
          <a:xfrm>
            <a:off x="1816701" y="1726445"/>
            <a:ext cx="886653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fundraising, WDSC of Konkol Ward in Maiha LGA purchased 40 three-seater benches for 4 different schools within the ward </a:t>
            </a:r>
          </a:p>
          <a:p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9C2924E8-D895-0C31-8E1C-D40D05DB13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8760" y="2472485"/>
            <a:ext cx="4464496" cy="3348372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18A4F5C-4BBD-1EB3-B06B-C7A767E8CA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2472485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23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B97FB2-69C2-C021-2A47-25E569218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1" y="1859280"/>
            <a:ext cx="7543800" cy="40700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EA6EB-6BD0-B5D1-9280-52E477D0AC3F}"/>
              </a:ext>
            </a:extLst>
          </p:cNvPr>
          <p:cNvSpPr txBox="1"/>
          <p:nvPr/>
        </p:nvSpPr>
        <p:spPr>
          <a:xfrm>
            <a:off x="335280" y="2209800"/>
            <a:ext cx="2834640" cy="3701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WDSC MADZI WARD (Michika LGA)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Conservation Campaign</a:t>
            </a:r>
          </a:p>
          <a:p>
            <a:pPr marL="342900" marR="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Clean Water</a:t>
            </a:r>
          </a:p>
          <a:p>
            <a:pPr marL="342900" marR="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Women and Disability Empowerment through Skill Acquisition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Road Rehabilitation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96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C61BE2-A536-B480-5CE9-9C837802C692}"/>
              </a:ext>
            </a:extLst>
          </p:cNvPr>
          <p:cNvSpPr/>
          <p:nvPr/>
        </p:nvSpPr>
        <p:spPr>
          <a:xfrm>
            <a:off x="579120" y="1561683"/>
            <a:ext cx="10376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Distribution of Trees to Community Members During a Tree Planting Campaign by Mayo-Lope WDSC in Hong LGA</a:t>
            </a:r>
          </a:p>
        </p:txBody>
      </p:sp>
      <p:pic>
        <p:nvPicPr>
          <p:cNvPr id="3" name="Picture 2" descr="A group of men standing in a line&#10;&#10;Description automatically generated">
            <a:extLst>
              <a:ext uri="{FF2B5EF4-FFF2-40B4-BE49-F238E27FC236}">
                <a16:creationId xmlns:a16="http://schemas.microsoft.com/office/drawing/2014/main" id="{C29D1A7B-2875-B831-F134-DB54EA16D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" y="2392680"/>
            <a:ext cx="5874921" cy="3651318"/>
          </a:xfrm>
          <a:prstGeom prst="rect">
            <a:avLst/>
          </a:prstGeom>
        </p:spPr>
      </p:pic>
      <p:pic>
        <p:nvPicPr>
          <p:cNvPr id="4" name="Picture 3" descr="A group of people in green shirts&#10;&#10;Description automatically generated">
            <a:extLst>
              <a:ext uri="{FF2B5EF4-FFF2-40B4-BE49-F238E27FC236}">
                <a16:creationId xmlns:a16="http://schemas.microsoft.com/office/drawing/2014/main" id="{9FC1FBB2-06FD-2E2A-B152-225C6D620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392680"/>
            <a:ext cx="5645300" cy="365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4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A375E0-39AB-C0E5-0228-5C4EBE577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0" y="1950720"/>
            <a:ext cx="4617720" cy="376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816695-3228-F678-942B-EED11245A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0" y="1950721"/>
            <a:ext cx="4780597" cy="376427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767D9-14C9-307F-BAC3-7F3AB5AE5A87}"/>
              </a:ext>
            </a:extLst>
          </p:cNvPr>
          <p:cNvSpPr txBox="1"/>
          <p:nvPr/>
        </p:nvSpPr>
        <p:spPr>
          <a:xfrm>
            <a:off x="157162" y="1950720"/>
            <a:ext cx="226599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WDSCs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Hong LGA collaborated and accessed a </a:t>
            </a:r>
            <a:r>
              <a:rPr lang="en-US" strike="dblStrik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38,000,000 revolving fund grant from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ACReSAL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given to the community members.</a:t>
            </a:r>
          </a:p>
        </p:txBody>
      </p:sp>
    </p:spTree>
    <p:extLst>
      <p:ext uri="{BB962C8B-B14F-4D97-AF65-F5344CB8AC3E}">
        <p14:creationId xmlns:p14="http://schemas.microsoft.com/office/powerpoint/2010/main" val="3260986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FCA185-763A-9A32-2BDC-A05DC4149E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 b="11925"/>
          <a:stretch>
            <a:fillRect/>
          </a:stretch>
        </p:blipFill>
        <p:spPr bwMode="auto">
          <a:xfrm>
            <a:off x="4572000" y="1649359"/>
            <a:ext cx="6553200" cy="4187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25A97-5BD0-043A-C344-EA3C5A432A8B}"/>
              </a:ext>
            </a:extLst>
          </p:cNvPr>
          <p:cNvSpPr txBox="1"/>
          <p:nvPr/>
        </p:nvSpPr>
        <p:spPr>
          <a:xfrm>
            <a:off x="198120" y="2011680"/>
            <a:ext cx="4267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Mukavacitta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WDSC (Michika LGA)</a:t>
            </a:r>
          </a:p>
          <a:p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Self-Help Road Rehabilitation  </a:t>
            </a:r>
            <a:b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at Pee </a:t>
            </a:r>
            <a:r>
              <a:rPr lang="en-US" sz="32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Wa’ati</a:t>
            </a:r>
            <a:endParaRPr lang="en-US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70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02186-DC6D-BBCF-AF88-BF88F5C0E832}"/>
              </a:ext>
            </a:extLst>
          </p:cNvPr>
          <p:cNvSpPr txBox="1"/>
          <p:nvPr/>
        </p:nvSpPr>
        <p:spPr>
          <a:xfrm>
            <a:off x="564683" y="1628746"/>
            <a:ext cx="404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Road Rehabilitation </a:t>
            </a:r>
            <a:r>
              <a:rPr lang="en-US" sz="24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Futudou</a:t>
            </a:r>
            <a:r>
              <a:rPr lang="en-US" sz="24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kern="1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Futuless</a:t>
            </a:r>
            <a:r>
              <a:rPr lang="en-US" sz="2400" b="1" kern="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WDSC (Michika LGA)</a:t>
            </a:r>
            <a:r>
              <a:rPr lang="en-US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2EDF8-628D-9E3C-C3C4-4082B5717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19" y="1783080"/>
            <a:ext cx="6097746" cy="409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7E3E9C-E801-E7E3-12F5-F61EF59CA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78" y="2829075"/>
            <a:ext cx="3935317" cy="2947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4253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A08BDC9-FBC7-BC6F-7A8E-9AEA642AC624}"/>
              </a:ext>
            </a:extLst>
          </p:cNvPr>
          <p:cNvSpPr txBox="1">
            <a:spLocks/>
          </p:cNvSpPr>
          <p:nvPr/>
        </p:nvSpPr>
        <p:spPr>
          <a:xfrm>
            <a:off x="-1" y="2011680"/>
            <a:ext cx="3990797" cy="3695221"/>
          </a:xfrm>
          <a:prstGeom prst="rect">
            <a:avLst/>
          </a:prstGeom>
        </p:spPr>
        <p:txBody>
          <a:bodyPr>
            <a:normAutofit fontScale="5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600" b="0" dirty="0">
                <a:latin typeface="+mj-lt"/>
              </a:rPr>
              <a:t> </a:t>
            </a:r>
            <a:r>
              <a:rPr lang="en-US" sz="3500" b="0" dirty="0">
                <a:latin typeface="+mj-lt"/>
              </a:rPr>
              <a:t>Applied for a grant from the AD-CSDA and got </a:t>
            </a:r>
            <a:r>
              <a:rPr lang="en-US" sz="3500" b="0" dirty="0">
                <a:solidFill>
                  <a:schemeClr val="tx2"/>
                </a:solidFill>
                <a:latin typeface="+mj-lt"/>
              </a:rPr>
              <a:t>N6.8 million. T</a:t>
            </a:r>
            <a:r>
              <a:rPr lang="en-US" sz="3500" b="0" dirty="0">
                <a:latin typeface="+mj-lt"/>
              </a:rPr>
              <a:t>he committee used the money to construct a block of three classrooms with VIP toilets and provide furniture for the constructed classrooms. </a:t>
            </a:r>
          </a:p>
          <a:p>
            <a:pPr fontAlgn="auto">
              <a:spcAft>
                <a:spcPts val="0"/>
              </a:spcAft>
            </a:pPr>
            <a:r>
              <a:rPr lang="en-US" sz="4200" b="0" dirty="0"/>
              <a:t>The committee had to raise a counterpart funding to access this fund. </a:t>
            </a:r>
            <a:endParaRPr lang="en-US" sz="1600" b="0" dirty="0">
              <a:latin typeface="+mj-lt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D115452-148D-3146-26A9-68E8276523A4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1698" y="2011680"/>
            <a:ext cx="5274639" cy="369522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A297E62-9FD5-6ED0-D2D4-359EA730C104}"/>
              </a:ext>
            </a:extLst>
          </p:cNvPr>
          <p:cNvSpPr/>
          <p:nvPr/>
        </p:nvSpPr>
        <p:spPr>
          <a:xfrm>
            <a:off x="2183298" y="5261222"/>
            <a:ext cx="90525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D117AC3-AEE1-06D5-3B14-34D7503F17A3}"/>
              </a:ext>
            </a:extLst>
          </p:cNvPr>
          <p:cNvSpPr txBox="1"/>
          <p:nvPr/>
        </p:nvSpPr>
        <p:spPr>
          <a:xfrm>
            <a:off x="3990796" y="1596778"/>
            <a:ext cx="543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KOLERE WARD, MUBI NORTH LGA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796F540-1038-4EFA-D93D-B27026DD77B1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96337" y="2088103"/>
            <a:ext cx="2295663" cy="354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28488"/>
      </p:ext>
    </p:extLst>
  </p:cSld>
  <p:clrMapOvr>
    <a:masterClrMapping/>
  </p:clrMapOvr>
</p:sld>
</file>

<file path=ppt/theme/theme1.xml><?xml version="1.0" encoding="utf-8"?>
<a:theme xmlns:a="http://schemas.openxmlformats.org/drawingml/2006/main" name="giz-powerpoint-20141103-v3">
  <a:themeElements>
    <a:clrScheme name="GIZ Farbtabelle">
      <a:dk1>
        <a:srgbClr val="000000"/>
      </a:dk1>
      <a:lt1>
        <a:srgbClr val="FFFFFF"/>
      </a:lt1>
      <a:dk2>
        <a:srgbClr val="6E6452"/>
      </a:dk2>
      <a:lt2>
        <a:srgbClr val="D2CDC8"/>
      </a:lt2>
      <a:accent1>
        <a:srgbClr val="C80F0F"/>
      </a:accent1>
      <a:accent2>
        <a:srgbClr val="D0CBC1"/>
      </a:accent2>
      <a:accent3>
        <a:srgbClr val="7C7563"/>
      </a:accent3>
      <a:accent4>
        <a:srgbClr val="660000"/>
      </a:accent4>
      <a:accent5>
        <a:srgbClr val="CC0000"/>
      </a:accent5>
      <a:accent6>
        <a:srgbClr val="B4E3ED"/>
      </a:accent6>
      <a:hlink>
        <a:srgbClr val="0000FF"/>
      </a:hlink>
      <a:folHlink>
        <a:srgbClr val="800080"/>
      </a:folHlink>
    </a:clrScheme>
    <a:fontScheme name="GIZ 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GTZ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200" b="1" i="0" u="none" strike="noStrike" cap="none" normalizeH="0" baseline="0" smtClean="0">
            <a:ln>
              <a:noFill/>
            </a:ln>
            <a:solidFill>
              <a:srgbClr val="999999"/>
            </a:solidFill>
            <a:effectLst/>
            <a:latin typeface="Arial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orkstream xmlns="5f16f37f-da5c-4b6b-b38c-c44559f927ef" xsi:nil="true"/>
    <SupportingDocuments xmlns="5f16f37f-da5c-4b6b-b38c-c44559f927ef">
      <Url xsi:nil="true"/>
      <Description xsi:nil="true"/>
    </SupportingDocuments>
    <lcf76f155ced4ddcb4097134ff3c332f xmlns="5f16f37f-da5c-4b6b-b38c-c44559f927ef">
      <Terms xmlns="http://schemas.microsoft.com/office/infopath/2007/PartnerControls"/>
    </lcf76f155ced4ddcb4097134ff3c332f>
    <TaxCatchAll xmlns="0726b1be-ba49-4919-9c93-ad0fa6f87b6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A3C7E9B821234C80B117A2E1B33E62" ma:contentTypeVersion="20" ma:contentTypeDescription="Create a new document." ma:contentTypeScope="" ma:versionID="208ce198e14f7bda19ef559ac287d2df">
  <xsd:schema xmlns:xsd="http://www.w3.org/2001/XMLSchema" xmlns:xs="http://www.w3.org/2001/XMLSchema" xmlns:p="http://schemas.microsoft.com/office/2006/metadata/properties" xmlns:ns2="5f16f37f-da5c-4b6b-b38c-c44559f927ef" xmlns:ns3="0726b1be-ba49-4919-9c93-ad0fa6f87b67" targetNamespace="http://schemas.microsoft.com/office/2006/metadata/properties" ma:root="true" ma:fieldsID="ac232b0a3f9db89ea2aaef3dcfdde93b" ns2:_="" ns3:_="">
    <xsd:import namespace="5f16f37f-da5c-4b6b-b38c-c44559f927ef"/>
    <xsd:import namespace="0726b1be-ba49-4919-9c93-ad0fa6f87b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Workstream" minOccurs="0"/>
                <xsd:element ref="ns2:SupportingDocument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16f37f-da5c-4b6b-b38c-c44559f927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Workstream" ma:index="22" nillable="true" ma:displayName="Workstream" ma:description="To which workstream does this belong?" ma:format="Dropdown" ma:internalName="Workstre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Governance"/>
                    <xsd:enumeration value="Economic Participation"/>
                    <xsd:enumeration value="Gender"/>
                    <xsd:enumeration value="Social Protection"/>
                  </xsd:restriction>
                </xsd:simpleType>
              </xsd:element>
            </xsd:sequence>
          </xsd:extension>
        </xsd:complexContent>
      </xsd:complexType>
    </xsd:element>
    <xsd:element name="SupportingDocuments" ma:index="23" nillable="true" ma:displayName="Supporting Documents" ma:description="Link the relevant documents (i.e. DMS folder  for Contracts, Consent forms for pictures etc.)" ma:format="Hyperlink" ma:internalName="SupportingDocument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6b1be-ba49-4919-9c93-ad0fa6f87b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af3693ce-662d-4666-8e54-9b74bd6b7d43}" ma:internalName="TaxCatchAll" ma:showField="CatchAllData" ma:web="0726b1be-ba49-4919-9c93-ad0fa6f87b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2EE179-333D-42A0-9A07-A7FFB849CB9D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0726b1be-ba49-4919-9c93-ad0fa6f87b67"/>
    <ds:schemaRef ds:uri="5f16f37f-da5c-4b6b-b38c-c44559f927e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2752188-F88E-4AD6-ADF5-08E0C5B95E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D025CF-BBEF-40ED-80E5-476201A7C4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16f37f-da5c-4b6b-b38c-c44559f927ef"/>
    <ds:schemaRef ds:uri="0726b1be-ba49-4919-9c93-ad0fa6f87b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giz-powerpoint-20141103-v3.potx</Template>
  <TotalTime>535</TotalTime>
  <Words>521</Words>
  <Application>Microsoft Office PowerPoint</Application>
  <PresentationFormat>Widescreen</PresentationFormat>
  <Paragraphs>60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Oxfam Global Headline</vt:lpstr>
      <vt:lpstr>giz-powerpoint-20141103-v3</vt:lpstr>
      <vt:lpstr>1_Benutzerdefiniertes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Crossmedia Beratung und Design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Ira Olaleye</dc:creator>
  <cp:keywords>GIZ-Leerfolie</cp:keywords>
  <cp:lastModifiedBy>Yunana Kwaha</cp:lastModifiedBy>
  <cp:revision>414</cp:revision>
  <cp:lastPrinted>2021-07-12T07:54:51Z</cp:lastPrinted>
  <dcterms:created xsi:type="dcterms:W3CDTF">2017-08-02T18:31:29Z</dcterms:created>
  <dcterms:modified xsi:type="dcterms:W3CDTF">2025-09-02T12:58:19Z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0x0101008DA3C7E9B821234C80B117A2E1B33E62</vt:lpwstr>
  </property>
</Properties>
</file>