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23"/>
  </p:notesMasterIdLst>
  <p:sldIdLst>
    <p:sldId id="256" r:id="rId2"/>
    <p:sldId id="4333" r:id="rId3"/>
    <p:sldId id="267" r:id="rId4"/>
    <p:sldId id="258" r:id="rId5"/>
    <p:sldId id="272" r:id="rId6"/>
    <p:sldId id="273" r:id="rId7"/>
    <p:sldId id="271" r:id="rId8"/>
    <p:sldId id="274" r:id="rId9"/>
    <p:sldId id="4335" r:id="rId10"/>
    <p:sldId id="4334" r:id="rId11"/>
    <p:sldId id="302" r:id="rId12"/>
    <p:sldId id="261" r:id="rId13"/>
    <p:sldId id="275" r:id="rId14"/>
    <p:sldId id="364" r:id="rId15"/>
    <p:sldId id="365" r:id="rId16"/>
    <p:sldId id="366" r:id="rId17"/>
    <p:sldId id="270" r:id="rId18"/>
    <p:sldId id="371" r:id="rId19"/>
    <p:sldId id="259" r:id="rId20"/>
    <p:sldId id="263" r:id="rId21"/>
    <p:sldId id="276"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C9DC20-75A2-432D-BF12-9525FE856C1C}" name="Oluwatosin Kolade" initials="OK" userId="S::kolade@unfpa.org::76b2850f-2c1a-4e32-956c-6f6c1a78f6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CA04D2-119F-4CF4-8861-DECC87AA82A0}">
  <a:tblStyle styleId="{F4CA04D2-119F-4CF4-8861-DECC87AA82A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p:restoredTop sz="94686"/>
  </p:normalViewPr>
  <p:slideViewPr>
    <p:cSldViewPr snapToGrid="0">
      <p:cViewPr varScale="1">
        <p:scale>
          <a:sx n="101" d="100"/>
          <a:sy n="101" d="100"/>
        </p:scale>
        <p:origin x="5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oolosunde\AppData\Local\Microsoft\Windows\INetCache\Content.Outlook\BEE61G98\Bauchi%20FO-Open%20Commitments-All%20Sections-02%20Dec%20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Sheet3!$E$12</c:f>
              <c:strCache>
                <c:ptCount val="1"/>
                <c:pt idx="0">
                  <c:v>Q2 2024</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Sheet3!$D$13:$D$16</c:f>
              <c:strCache>
                <c:ptCount val="4"/>
                <c:pt idx="0">
                  <c:v>ANC 1st Visit </c:v>
                </c:pt>
                <c:pt idx="1">
                  <c:v>Deliveries by Skilled Birth Attendants (SBA)</c:v>
                </c:pt>
                <c:pt idx="2">
                  <c:v>Postnatal Clinic Visits within 3 Days Newborn</c:v>
                </c:pt>
                <c:pt idx="3">
                  <c:v>Fully Immunized &lt; 1 year</c:v>
                </c:pt>
              </c:strCache>
            </c:strRef>
          </c:cat>
          <c:val>
            <c:numRef>
              <c:f>Sheet3!$E$13:$E$16</c:f>
              <c:numCache>
                <c:formatCode>#,##0</c:formatCode>
                <c:ptCount val="4"/>
                <c:pt idx="0">
                  <c:v>49734</c:v>
                </c:pt>
                <c:pt idx="1">
                  <c:v>31763</c:v>
                </c:pt>
                <c:pt idx="2">
                  <c:v>24805</c:v>
                </c:pt>
                <c:pt idx="3">
                  <c:v>52888</c:v>
                </c:pt>
              </c:numCache>
            </c:numRef>
          </c:val>
          <c:extLst>
            <c:ext xmlns:c16="http://schemas.microsoft.com/office/drawing/2014/chart" uri="{C3380CC4-5D6E-409C-BE32-E72D297353CC}">
              <c16:uniqueId val="{00000000-E6EC-411E-9221-EC8CE1A66662}"/>
            </c:ext>
          </c:extLst>
        </c:ser>
        <c:ser>
          <c:idx val="1"/>
          <c:order val="1"/>
          <c:tx>
            <c:strRef>
              <c:f>Sheet3!$F$12</c:f>
              <c:strCache>
                <c:ptCount val="1"/>
                <c:pt idx="0">
                  <c:v>Q2 2025</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1"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Sheet3!$D$13:$D$16</c:f>
              <c:strCache>
                <c:ptCount val="4"/>
                <c:pt idx="0">
                  <c:v>ANC 1st Visit </c:v>
                </c:pt>
                <c:pt idx="1">
                  <c:v>Deliveries by Skilled Birth Attendants (SBA)</c:v>
                </c:pt>
                <c:pt idx="2">
                  <c:v>Postnatal Clinic Visits within 3 Days Newborn</c:v>
                </c:pt>
                <c:pt idx="3">
                  <c:v>Fully Immunized &lt; 1 year</c:v>
                </c:pt>
              </c:strCache>
            </c:strRef>
          </c:cat>
          <c:val>
            <c:numRef>
              <c:f>Sheet3!$F$13:$F$16</c:f>
              <c:numCache>
                <c:formatCode>#,##0</c:formatCode>
                <c:ptCount val="4"/>
                <c:pt idx="0">
                  <c:v>74667</c:v>
                </c:pt>
                <c:pt idx="1">
                  <c:v>59101</c:v>
                </c:pt>
                <c:pt idx="2">
                  <c:v>68929</c:v>
                </c:pt>
                <c:pt idx="3">
                  <c:v>64710</c:v>
                </c:pt>
              </c:numCache>
            </c:numRef>
          </c:val>
          <c:extLst>
            <c:ext xmlns:c16="http://schemas.microsoft.com/office/drawing/2014/chart" uri="{C3380CC4-5D6E-409C-BE32-E72D297353CC}">
              <c16:uniqueId val="{00000001-E6EC-411E-9221-EC8CE1A66662}"/>
            </c:ext>
          </c:extLst>
        </c:ser>
        <c:dLbls>
          <c:dLblPos val="outEnd"/>
          <c:showLegendKey val="0"/>
          <c:showVal val="1"/>
          <c:showCatName val="0"/>
          <c:showSerName val="0"/>
          <c:showPercent val="0"/>
          <c:showBubbleSize val="0"/>
        </c:dLbls>
        <c:gapWidth val="444"/>
        <c:overlap val="-90"/>
        <c:axId val="731931967"/>
        <c:axId val="731932447"/>
      </c:barChart>
      <c:catAx>
        <c:axId val="7319319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chemeClr val="tx1">
                    <a:lumMod val="65000"/>
                    <a:lumOff val="35000"/>
                  </a:schemeClr>
                </a:solidFill>
                <a:latin typeface="+mn-lt"/>
                <a:ea typeface="+mn-ea"/>
                <a:cs typeface="+mn-cs"/>
              </a:defRPr>
            </a:pPr>
            <a:endParaRPr lang="en-US"/>
          </a:p>
        </c:txPr>
        <c:crossAx val="731932447"/>
        <c:crosses val="autoZero"/>
        <c:auto val="1"/>
        <c:lblAlgn val="ctr"/>
        <c:lblOffset val="100"/>
        <c:noMultiLvlLbl val="0"/>
      </c:catAx>
      <c:valAx>
        <c:axId val="731932447"/>
        <c:scaling>
          <c:orientation val="minMax"/>
        </c:scaling>
        <c:delete val="1"/>
        <c:axPos val="l"/>
        <c:numFmt formatCode="#,##0" sourceLinked="1"/>
        <c:majorTickMark val="none"/>
        <c:minorTickMark val="none"/>
        <c:tickLblPos val="nextTo"/>
        <c:crossAx val="73193196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Mama2Mama Contribution in Adamawa</a:t>
            </a:r>
          </a:p>
        </c:rich>
      </c:tx>
      <c:layout>
        <c:manualLayout>
          <c:xMode val="edge"/>
          <c:yMode val="edge"/>
          <c:x val="0.22595115133396257"/>
          <c:y val="2.0036565508188758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Sheet2!$E$2:$E$8</c:f>
              <c:strCache>
                <c:ptCount val="7"/>
                <c:pt idx="0">
                  <c:v>New Pregnant Women identified and Referred to HF for ANC</c:v>
                </c:pt>
                <c:pt idx="1">
                  <c:v>Pregnant women tracked &amp; referred to HF for Skilled Birth Delivery</c:v>
                </c:pt>
                <c:pt idx="2">
                  <c:v>Postnatal Home Visits conducted</c:v>
                </c:pt>
                <c:pt idx="3">
                  <c:v>No of HHs counselled against ODF</c:v>
                </c:pt>
                <c:pt idx="4">
                  <c:v>Pregnant women Counseled on Maternal Infant and Young Child Nutrition (MIYCN)</c:v>
                </c:pt>
                <c:pt idx="5">
                  <c:v>No of U5 children without Birth Certificate tracked and referred for registration</c:v>
                </c:pt>
                <c:pt idx="6">
                  <c:v>Zero Dose Children identified and referred for immunization</c:v>
                </c:pt>
              </c:strCache>
            </c:strRef>
          </c:cat>
          <c:val>
            <c:numRef>
              <c:f>Sheet2!$F$2:$F$8</c:f>
              <c:numCache>
                <c:formatCode>General</c:formatCode>
                <c:ptCount val="7"/>
                <c:pt idx="0">
                  <c:v>56532</c:v>
                </c:pt>
                <c:pt idx="1">
                  <c:v>44394</c:v>
                </c:pt>
                <c:pt idx="2">
                  <c:v>56532</c:v>
                </c:pt>
                <c:pt idx="3">
                  <c:v>18900</c:v>
                </c:pt>
                <c:pt idx="4">
                  <c:v>51660</c:v>
                </c:pt>
                <c:pt idx="5">
                  <c:v>24518</c:v>
                </c:pt>
                <c:pt idx="6">
                  <c:v>2856</c:v>
                </c:pt>
              </c:numCache>
            </c:numRef>
          </c:val>
          <c:extLst>
            <c:ext xmlns:c16="http://schemas.microsoft.com/office/drawing/2014/chart" uri="{C3380CC4-5D6E-409C-BE32-E72D297353CC}">
              <c16:uniqueId val="{00000000-FBD5-4B15-B708-2FE512F3D35B}"/>
            </c:ext>
          </c:extLst>
        </c:ser>
        <c:dLbls>
          <c:dLblPos val="inEnd"/>
          <c:showLegendKey val="0"/>
          <c:showVal val="1"/>
          <c:showCatName val="0"/>
          <c:showSerName val="0"/>
          <c:showPercent val="0"/>
          <c:showBubbleSize val="0"/>
        </c:dLbls>
        <c:gapWidth val="65"/>
        <c:axId val="1837681679"/>
        <c:axId val="1837680719"/>
      </c:barChart>
      <c:catAx>
        <c:axId val="1837681679"/>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1" i="0" u="none" strike="noStrike" kern="1200" cap="all" baseline="0">
                <a:solidFill>
                  <a:schemeClr val="dk1">
                    <a:lumMod val="75000"/>
                    <a:lumOff val="25000"/>
                  </a:schemeClr>
                </a:solidFill>
                <a:latin typeface="+mn-lt"/>
                <a:ea typeface="+mn-ea"/>
                <a:cs typeface="+mn-cs"/>
              </a:defRPr>
            </a:pPr>
            <a:endParaRPr lang="en-US"/>
          </a:p>
        </c:txPr>
        <c:crossAx val="1837680719"/>
        <c:crosses val="autoZero"/>
        <c:auto val="1"/>
        <c:lblAlgn val="ctr"/>
        <c:lblOffset val="100"/>
        <c:noMultiLvlLbl val="0"/>
      </c:catAx>
      <c:valAx>
        <c:axId val="1837680719"/>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837681679"/>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C17A0E-7EEE-4FD5-967F-FA80C6238C69}"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4EAABEA6-A78A-41AA-B59B-BEE0F60F2415}">
      <dgm:prSet custT="1"/>
      <dgm:spPr/>
      <dgm:t>
        <a:bodyPr/>
        <a:lstStyle/>
        <a:p>
          <a:r>
            <a:rPr lang="en-GB" sz="2800" dirty="0">
              <a:latin typeface="Arial"/>
              <a:ea typeface="Arial"/>
              <a:cs typeface="Arial"/>
              <a:sym typeface="Arial"/>
            </a:rPr>
            <a:t>Roll out of Safer Birth Bundle of Care (SBBC) in selected PHCs and General Hospitals</a:t>
          </a:r>
          <a:endParaRPr lang="en-US" sz="2800" dirty="0"/>
        </a:p>
      </dgm:t>
    </dgm:pt>
    <dgm:pt modelId="{16C8125C-04AE-456D-A0F2-EA11F6EE950E}" type="parTrans" cxnId="{505CEBC9-02E6-4535-9927-F09942DFD736}">
      <dgm:prSet/>
      <dgm:spPr/>
      <dgm:t>
        <a:bodyPr/>
        <a:lstStyle/>
        <a:p>
          <a:endParaRPr lang="en-US"/>
        </a:p>
      </dgm:t>
    </dgm:pt>
    <dgm:pt modelId="{7629A722-F262-4630-9BA5-3074730C92B1}" type="sibTrans" cxnId="{505CEBC9-02E6-4535-9927-F09942DFD736}">
      <dgm:prSet/>
      <dgm:spPr/>
      <dgm:t>
        <a:bodyPr/>
        <a:lstStyle/>
        <a:p>
          <a:endParaRPr lang="en-US"/>
        </a:p>
      </dgm:t>
    </dgm:pt>
    <dgm:pt modelId="{5EC84D66-3BEC-4007-BBEA-27FB8F53A15A}">
      <dgm:prSet custT="1"/>
      <dgm:spPr/>
      <dgm:t>
        <a:bodyPr/>
        <a:lstStyle/>
        <a:p>
          <a:r>
            <a:rPr lang="en-GB" sz="3200" dirty="0"/>
            <a:t>Community MPCDSR</a:t>
          </a:r>
          <a:endParaRPr lang="en-US" sz="3200" dirty="0"/>
        </a:p>
      </dgm:t>
    </dgm:pt>
    <dgm:pt modelId="{E8A3AE9E-D913-4FF4-845D-AAF01765999A}" type="parTrans" cxnId="{601FB6B1-59CA-44D9-A769-09EE235F97C9}">
      <dgm:prSet/>
      <dgm:spPr/>
      <dgm:t>
        <a:bodyPr/>
        <a:lstStyle/>
        <a:p>
          <a:endParaRPr lang="en-US"/>
        </a:p>
      </dgm:t>
    </dgm:pt>
    <dgm:pt modelId="{4815945B-C6A8-4466-ABE0-60A67B9772DC}" type="sibTrans" cxnId="{601FB6B1-59CA-44D9-A769-09EE235F97C9}">
      <dgm:prSet/>
      <dgm:spPr/>
      <dgm:t>
        <a:bodyPr/>
        <a:lstStyle/>
        <a:p>
          <a:endParaRPr lang="en-US"/>
        </a:p>
      </dgm:t>
    </dgm:pt>
    <dgm:pt modelId="{BC8D38DF-4D81-438F-B329-583315D8A03A}">
      <dgm:prSet custT="1"/>
      <dgm:spPr/>
      <dgm:t>
        <a:bodyPr/>
        <a:lstStyle/>
        <a:p>
          <a:r>
            <a:rPr lang="en-GB" sz="2800" dirty="0"/>
            <a:t>Linkage &amp; Referral: Community to PHC level to General Hospital</a:t>
          </a:r>
          <a:endParaRPr lang="en-US" sz="2800" dirty="0"/>
        </a:p>
      </dgm:t>
    </dgm:pt>
    <dgm:pt modelId="{26654E70-815E-4C38-994E-D4F807AD5144}" type="parTrans" cxnId="{1444CF75-5B03-45AE-B3B3-1AF534E61081}">
      <dgm:prSet/>
      <dgm:spPr/>
      <dgm:t>
        <a:bodyPr/>
        <a:lstStyle/>
        <a:p>
          <a:endParaRPr lang="en-US"/>
        </a:p>
      </dgm:t>
    </dgm:pt>
    <dgm:pt modelId="{B5C0B566-A2C5-4D91-97B4-A4B3AAA155EE}" type="sibTrans" cxnId="{1444CF75-5B03-45AE-B3B3-1AF534E61081}">
      <dgm:prSet/>
      <dgm:spPr/>
      <dgm:t>
        <a:bodyPr/>
        <a:lstStyle/>
        <a:p>
          <a:endParaRPr lang="en-US"/>
        </a:p>
      </dgm:t>
    </dgm:pt>
    <dgm:pt modelId="{090E51A9-C67C-40C6-B4DF-DE4AD3481CD0}">
      <dgm:prSet custT="1"/>
      <dgm:spPr/>
      <dgm:t>
        <a:bodyPr/>
        <a:lstStyle/>
        <a:p>
          <a:r>
            <a:rPr lang="en-GB" sz="2000" dirty="0"/>
            <a:t>Data Quality Self Assessment (DQS) </a:t>
          </a:r>
          <a:r>
            <a:rPr lang="en-GB" sz="2000" dirty="0">
              <a:latin typeface="Arial"/>
              <a:ea typeface="Arial"/>
              <a:cs typeface="Arial"/>
              <a:sym typeface="Arial"/>
            </a:rPr>
            <a:t>evidence-based and data driven performance reviews for RMNCAH+N services including GBV </a:t>
          </a:r>
          <a:r>
            <a:rPr lang="en-GB" sz="2000" dirty="0"/>
            <a:t>to strengthen Quality at all levels</a:t>
          </a:r>
          <a:endParaRPr lang="en-US" sz="2000" dirty="0"/>
        </a:p>
      </dgm:t>
    </dgm:pt>
    <dgm:pt modelId="{049A4725-37D2-4905-9D11-C17B4F0488FA}" type="parTrans" cxnId="{599409FA-E28F-43DC-B4E2-E2FD4CF4DFCE}">
      <dgm:prSet/>
      <dgm:spPr/>
      <dgm:t>
        <a:bodyPr/>
        <a:lstStyle/>
        <a:p>
          <a:endParaRPr lang="en-US"/>
        </a:p>
      </dgm:t>
    </dgm:pt>
    <dgm:pt modelId="{9D505992-C259-4BEF-9CA9-853565D52857}" type="sibTrans" cxnId="{599409FA-E28F-43DC-B4E2-E2FD4CF4DFCE}">
      <dgm:prSet/>
      <dgm:spPr/>
      <dgm:t>
        <a:bodyPr/>
        <a:lstStyle/>
        <a:p>
          <a:endParaRPr lang="en-US"/>
        </a:p>
      </dgm:t>
    </dgm:pt>
    <dgm:pt modelId="{BC584A94-E273-40C8-BAE5-D5BBC55F70C9}">
      <dgm:prSet custT="1"/>
      <dgm:spPr/>
      <dgm:t>
        <a:bodyPr/>
        <a:lstStyle/>
        <a:p>
          <a:r>
            <a:rPr lang="en-US" sz="2400" dirty="0"/>
            <a:t>Fast track Social and </a:t>
          </a:r>
          <a:r>
            <a:rPr lang="en-US" sz="2400" dirty="0" err="1"/>
            <a:t>Behavioural</a:t>
          </a:r>
          <a:r>
            <a:rPr lang="en-US" sz="2400" dirty="0"/>
            <a:t> Change (SBC) activities to strengthen demand generation</a:t>
          </a:r>
        </a:p>
      </dgm:t>
    </dgm:pt>
    <dgm:pt modelId="{A0E6CB46-291F-452A-A24E-652C665E72A8}" type="parTrans" cxnId="{AAEE4859-6697-4935-97E1-272CCBF20A73}">
      <dgm:prSet/>
      <dgm:spPr/>
      <dgm:t>
        <a:bodyPr/>
        <a:lstStyle/>
        <a:p>
          <a:endParaRPr lang="en-US"/>
        </a:p>
      </dgm:t>
    </dgm:pt>
    <dgm:pt modelId="{97D37BAD-2DC2-4334-B4CF-ED7B17133736}" type="sibTrans" cxnId="{AAEE4859-6697-4935-97E1-272CCBF20A73}">
      <dgm:prSet/>
      <dgm:spPr/>
      <dgm:t>
        <a:bodyPr/>
        <a:lstStyle/>
        <a:p>
          <a:endParaRPr lang="en-US"/>
        </a:p>
      </dgm:t>
    </dgm:pt>
    <dgm:pt modelId="{81518FD4-C5E1-445D-9C40-AB6F902A6E57}">
      <dgm:prSet custT="1"/>
      <dgm:spPr/>
      <dgm:t>
        <a:bodyPr/>
        <a:lstStyle/>
        <a:p>
          <a:r>
            <a:rPr lang="en-US" sz="2400" b="1" dirty="0"/>
            <a:t>Digitalization of HRH (Biometric system) to improve performance measurement</a:t>
          </a:r>
          <a:endParaRPr lang="en-US" sz="2400" dirty="0"/>
        </a:p>
      </dgm:t>
    </dgm:pt>
    <dgm:pt modelId="{623EDA05-A9AC-4483-BB7F-C7CE18DE5141}" type="parTrans" cxnId="{F7112F69-0C76-421F-ACEF-A2CE56A26A58}">
      <dgm:prSet/>
      <dgm:spPr/>
      <dgm:t>
        <a:bodyPr/>
        <a:lstStyle/>
        <a:p>
          <a:endParaRPr lang="en-US"/>
        </a:p>
      </dgm:t>
    </dgm:pt>
    <dgm:pt modelId="{55369A6B-C3F5-4109-92C4-B6CA9F9FB260}" type="sibTrans" cxnId="{F7112F69-0C76-421F-ACEF-A2CE56A26A58}">
      <dgm:prSet/>
      <dgm:spPr/>
      <dgm:t>
        <a:bodyPr/>
        <a:lstStyle/>
        <a:p>
          <a:endParaRPr lang="en-US"/>
        </a:p>
      </dgm:t>
    </dgm:pt>
    <dgm:pt modelId="{1A4B5018-9FEA-FF4F-BD27-85464C6C6091}">
      <dgm:prSet/>
      <dgm:spPr/>
      <dgm:t>
        <a:bodyPr/>
        <a:lstStyle/>
        <a:p>
          <a:r>
            <a:rPr lang="en-GB" dirty="0">
              <a:latin typeface="Arial"/>
              <a:ea typeface="Arial"/>
              <a:cs typeface="Arial"/>
              <a:sym typeface="Arial"/>
            </a:rPr>
            <a:t>Roll out of Safer Birth Bundle of Care (SBBC) in selected PHCs and General Hospitals</a:t>
          </a:r>
          <a:endParaRPr lang="en-US" dirty="0"/>
        </a:p>
      </dgm:t>
    </dgm:pt>
    <dgm:pt modelId="{EE67B61C-6EBC-8540-A7E7-DB866828476E}" type="parTrans" cxnId="{CD0C0998-6273-294B-A41C-E541A63B17EA}">
      <dgm:prSet/>
      <dgm:spPr/>
      <dgm:t>
        <a:bodyPr/>
        <a:lstStyle/>
        <a:p>
          <a:endParaRPr lang="en-GB"/>
        </a:p>
      </dgm:t>
    </dgm:pt>
    <dgm:pt modelId="{33B0CE2B-B438-2049-AE89-29962A9E5F58}" type="sibTrans" cxnId="{CD0C0998-6273-294B-A41C-E541A63B17EA}">
      <dgm:prSet/>
      <dgm:spPr/>
      <dgm:t>
        <a:bodyPr/>
        <a:lstStyle/>
        <a:p>
          <a:endParaRPr lang="en-GB"/>
        </a:p>
      </dgm:t>
    </dgm:pt>
    <dgm:pt modelId="{5DE59DCD-E4FA-4195-BFED-391F907892D0}" type="pres">
      <dgm:prSet presAssocID="{E4C17A0E-7EEE-4FD5-967F-FA80C6238C69}" presName="diagram" presStyleCnt="0">
        <dgm:presLayoutVars>
          <dgm:dir/>
          <dgm:resizeHandles val="exact"/>
        </dgm:presLayoutVars>
      </dgm:prSet>
      <dgm:spPr/>
    </dgm:pt>
    <dgm:pt modelId="{34701C7B-7536-469D-970C-6E21A6D3DAD4}" type="pres">
      <dgm:prSet presAssocID="{4EAABEA6-A78A-41AA-B59B-BEE0F60F2415}" presName="node" presStyleLbl="node1" presStyleIdx="0" presStyleCnt="7" custScaleX="164784" custScaleY="130221">
        <dgm:presLayoutVars>
          <dgm:bulletEnabled val="1"/>
        </dgm:presLayoutVars>
      </dgm:prSet>
      <dgm:spPr/>
    </dgm:pt>
    <dgm:pt modelId="{C26E563D-3415-404B-AB92-9230B5DD89D7}" type="pres">
      <dgm:prSet presAssocID="{7629A722-F262-4630-9BA5-3074730C92B1}" presName="sibTrans" presStyleCnt="0"/>
      <dgm:spPr/>
    </dgm:pt>
    <dgm:pt modelId="{D62AFA14-706D-1B4E-B580-2A9457FDA747}" type="pres">
      <dgm:prSet presAssocID="{1A4B5018-9FEA-FF4F-BD27-85464C6C6091}" presName="node" presStyleLbl="node1" presStyleIdx="1" presStyleCnt="7" custScaleX="164784" custScaleY="130221">
        <dgm:presLayoutVars>
          <dgm:bulletEnabled val="1"/>
        </dgm:presLayoutVars>
      </dgm:prSet>
      <dgm:spPr/>
    </dgm:pt>
    <dgm:pt modelId="{DE8EF22D-BD4C-3A43-82C9-2CEAD681DC0D}" type="pres">
      <dgm:prSet presAssocID="{33B0CE2B-B438-2049-AE89-29962A9E5F58}" presName="sibTrans" presStyleCnt="0"/>
      <dgm:spPr/>
    </dgm:pt>
    <dgm:pt modelId="{D36F1B0D-4345-44F3-AD4E-7AB0B57454EE}" type="pres">
      <dgm:prSet presAssocID="{5EC84D66-3BEC-4007-BBEA-27FB8F53A15A}" presName="node" presStyleLbl="node1" presStyleIdx="2" presStyleCnt="7" custScaleX="142925" custScaleY="127043" custLinFactNeighborY="870">
        <dgm:presLayoutVars>
          <dgm:bulletEnabled val="1"/>
        </dgm:presLayoutVars>
      </dgm:prSet>
      <dgm:spPr/>
    </dgm:pt>
    <dgm:pt modelId="{639516C9-EFBA-44BC-A74A-47DE2200DD65}" type="pres">
      <dgm:prSet presAssocID="{4815945B-C6A8-4466-ABE0-60A67B9772DC}" presName="sibTrans" presStyleCnt="0"/>
      <dgm:spPr/>
    </dgm:pt>
    <dgm:pt modelId="{06A1C358-3823-4FF6-9EBC-07DC65236AB6}" type="pres">
      <dgm:prSet presAssocID="{BC8D38DF-4D81-438F-B329-583315D8A03A}" presName="node" presStyleLbl="node1" presStyleIdx="3" presStyleCnt="7" custScaleX="146514" custScaleY="135234">
        <dgm:presLayoutVars>
          <dgm:bulletEnabled val="1"/>
        </dgm:presLayoutVars>
      </dgm:prSet>
      <dgm:spPr/>
    </dgm:pt>
    <dgm:pt modelId="{750D5741-7940-481D-894B-F9DFEA70B884}" type="pres">
      <dgm:prSet presAssocID="{B5C0B566-A2C5-4D91-97B4-A4B3AAA155EE}" presName="sibTrans" presStyleCnt="0"/>
      <dgm:spPr/>
    </dgm:pt>
    <dgm:pt modelId="{25777939-F978-4814-98F3-39ADB359D6C9}" type="pres">
      <dgm:prSet presAssocID="{090E51A9-C67C-40C6-B4DF-DE4AD3481CD0}" presName="node" presStyleLbl="node1" presStyleIdx="4" presStyleCnt="7" custScaleX="155082" custScaleY="115953">
        <dgm:presLayoutVars>
          <dgm:bulletEnabled val="1"/>
        </dgm:presLayoutVars>
      </dgm:prSet>
      <dgm:spPr/>
    </dgm:pt>
    <dgm:pt modelId="{BB110A15-65FB-4966-828C-714D06F882E2}" type="pres">
      <dgm:prSet presAssocID="{9D505992-C259-4BEF-9CA9-853565D52857}" presName="sibTrans" presStyleCnt="0"/>
      <dgm:spPr/>
    </dgm:pt>
    <dgm:pt modelId="{652B2682-E871-4DF0-8D82-DAB6F8E5DF50}" type="pres">
      <dgm:prSet presAssocID="{BC584A94-E273-40C8-BAE5-D5BBC55F70C9}" presName="node" presStyleLbl="node1" presStyleIdx="5" presStyleCnt="7" custScaleX="146185" custScaleY="127934" custLinFactNeighborX="3276" custLinFactNeighborY="1820">
        <dgm:presLayoutVars>
          <dgm:bulletEnabled val="1"/>
        </dgm:presLayoutVars>
      </dgm:prSet>
      <dgm:spPr/>
    </dgm:pt>
    <dgm:pt modelId="{EDE1594E-EB36-4ABA-9E66-54B1B28F93C3}" type="pres">
      <dgm:prSet presAssocID="{97D37BAD-2DC2-4334-B4CF-ED7B17133736}" presName="sibTrans" presStyleCnt="0"/>
      <dgm:spPr/>
    </dgm:pt>
    <dgm:pt modelId="{65DDD2D8-EC53-4370-8BBD-A5F77AC98A6E}" type="pres">
      <dgm:prSet presAssocID="{81518FD4-C5E1-445D-9C40-AB6F902A6E57}" presName="node" presStyleLbl="node1" presStyleIdx="6" presStyleCnt="7" custScaleX="168036" custScaleY="117783">
        <dgm:presLayoutVars>
          <dgm:bulletEnabled val="1"/>
        </dgm:presLayoutVars>
      </dgm:prSet>
      <dgm:spPr/>
    </dgm:pt>
  </dgm:ptLst>
  <dgm:cxnLst>
    <dgm:cxn modelId="{DEE66725-A305-4ADD-BBAC-7076C3904921}" type="presOf" srcId="{090E51A9-C67C-40C6-B4DF-DE4AD3481CD0}" destId="{25777939-F978-4814-98F3-39ADB359D6C9}" srcOrd="0" destOrd="0" presId="urn:microsoft.com/office/officeart/2005/8/layout/default"/>
    <dgm:cxn modelId="{4DD0642F-D0D6-4522-B753-EBB2A7DFDC9B}" type="presOf" srcId="{4EAABEA6-A78A-41AA-B59B-BEE0F60F2415}" destId="{34701C7B-7536-469D-970C-6E21A6D3DAD4}" srcOrd="0" destOrd="0" presId="urn:microsoft.com/office/officeart/2005/8/layout/default"/>
    <dgm:cxn modelId="{57D97941-29BD-44C2-B841-9A34DC6F3AAE}" type="presOf" srcId="{BC584A94-E273-40C8-BAE5-D5BBC55F70C9}" destId="{652B2682-E871-4DF0-8D82-DAB6F8E5DF50}" srcOrd="0" destOrd="0" presId="urn:microsoft.com/office/officeart/2005/8/layout/default"/>
    <dgm:cxn modelId="{AAEE4859-6697-4935-97E1-272CCBF20A73}" srcId="{E4C17A0E-7EEE-4FD5-967F-FA80C6238C69}" destId="{BC584A94-E273-40C8-BAE5-D5BBC55F70C9}" srcOrd="5" destOrd="0" parTransId="{A0E6CB46-291F-452A-A24E-652C665E72A8}" sibTransId="{97D37BAD-2DC2-4334-B4CF-ED7B17133736}"/>
    <dgm:cxn modelId="{F7112F69-0C76-421F-ACEF-A2CE56A26A58}" srcId="{E4C17A0E-7EEE-4FD5-967F-FA80C6238C69}" destId="{81518FD4-C5E1-445D-9C40-AB6F902A6E57}" srcOrd="6" destOrd="0" parTransId="{623EDA05-A9AC-4483-BB7F-C7CE18DE5141}" sibTransId="{55369A6B-C3F5-4109-92C4-B6CA9F9FB260}"/>
    <dgm:cxn modelId="{1444CF75-5B03-45AE-B3B3-1AF534E61081}" srcId="{E4C17A0E-7EEE-4FD5-967F-FA80C6238C69}" destId="{BC8D38DF-4D81-438F-B329-583315D8A03A}" srcOrd="3" destOrd="0" parTransId="{26654E70-815E-4C38-994E-D4F807AD5144}" sibTransId="{B5C0B566-A2C5-4D91-97B4-A4B3AAA155EE}"/>
    <dgm:cxn modelId="{121E6587-46CE-4B63-9CDF-1B688F4827DF}" type="presOf" srcId="{E4C17A0E-7EEE-4FD5-967F-FA80C6238C69}" destId="{5DE59DCD-E4FA-4195-BFED-391F907892D0}" srcOrd="0" destOrd="0" presId="urn:microsoft.com/office/officeart/2005/8/layout/default"/>
    <dgm:cxn modelId="{CD0C0998-6273-294B-A41C-E541A63B17EA}" srcId="{E4C17A0E-7EEE-4FD5-967F-FA80C6238C69}" destId="{1A4B5018-9FEA-FF4F-BD27-85464C6C6091}" srcOrd="1" destOrd="0" parTransId="{EE67B61C-6EBC-8540-A7E7-DB866828476E}" sibTransId="{33B0CE2B-B438-2049-AE89-29962A9E5F58}"/>
    <dgm:cxn modelId="{601FB6B1-59CA-44D9-A769-09EE235F97C9}" srcId="{E4C17A0E-7EEE-4FD5-967F-FA80C6238C69}" destId="{5EC84D66-3BEC-4007-BBEA-27FB8F53A15A}" srcOrd="2" destOrd="0" parTransId="{E8A3AE9E-D913-4FF4-845D-AAF01765999A}" sibTransId="{4815945B-C6A8-4466-ABE0-60A67B9772DC}"/>
    <dgm:cxn modelId="{CFC4CCC7-67C6-D645-AE3E-9DC9AE412404}" type="presOf" srcId="{1A4B5018-9FEA-FF4F-BD27-85464C6C6091}" destId="{D62AFA14-706D-1B4E-B580-2A9457FDA747}" srcOrd="0" destOrd="0" presId="urn:microsoft.com/office/officeart/2005/8/layout/default"/>
    <dgm:cxn modelId="{505CEBC9-02E6-4535-9927-F09942DFD736}" srcId="{E4C17A0E-7EEE-4FD5-967F-FA80C6238C69}" destId="{4EAABEA6-A78A-41AA-B59B-BEE0F60F2415}" srcOrd="0" destOrd="0" parTransId="{16C8125C-04AE-456D-A0F2-EA11F6EE950E}" sibTransId="{7629A722-F262-4630-9BA5-3074730C92B1}"/>
    <dgm:cxn modelId="{B05A9ED2-88D4-49E4-97C2-B601781EAE9E}" type="presOf" srcId="{BC8D38DF-4D81-438F-B329-583315D8A03A}" destId="{06A1C358-3823-4FF6-9EBC-07DC65236AB6}" srcOrd="0" destOrd="0" presId="urn:microsoft.com/office/officeart/2005/8/layout/default"/>
    <dgm:cxn modelId="{D0A6C0E6-F0F8-4433-8D27-DD98FFF3EBD1}" type="presOf" srcId="{5EC84D66-3BEC-4007-BBEA-27FB8F53A15A}" destId="{D36F1B0D-4345-44F3-AD4E-7AB0B57454EE}" srcOrd="0" destOrd="0" presId="urn:microsoft.com/office/officeart/2005/8/layout/default"/>
    <dgm:cxn modelId="{CAFF3EED-0149-4990-96BC-2CFACC14F28E}" type="presOf" srcId="{81518FD4-C5E1-445D-9C40-AB6F902A6E57}" destId="{65DDD2D8-EC53-4370-8BBD-A5F77AC98A6E}" srcOrd="0" destOrd="0" presId="urn:microsoft.com/office/officeart/2005/8/layout/default"/>
    <dgm:cxn modelId="{599409FA-E28F-43DC-B4E2-E2FD4CF4DFCE}" srcId="{E4C17A0E-7EEE-4FD5-967F-FA80C6238C69}" destId="{090E51A9-C67C-40C6-B4DF-DE4AD3481CD0}" srcOrd="4" destOrd="0" parTransId="{049A4725-37D2-4905-9D11-C17B4F0488FA}" sibTransId="{9D505992-C259-4BEF-9CA9-853565D52857}"/>
    <dgm:cxn modelId="{D40E63F3-4DEB-4594-8489-92E32D0DD746}" type="presParOf" srcId="{5DE59DCD-E4FA-4195-BFED-391F907892D0}" destId="{34701C7B-7536-469D-970C-6E21A6D3DAD4}" srcOrd="0" destOrd="0" presId="urn:microsoft.com/office/officeart/2005/8/layout/default"/>
    <dgm:cxn modelId="{59AB9CA2-8289-4240-AB93-4AD00380FDDE}" type="presParOf" srcId="{5DE59DCD-E4FA-4195-BFED-391F907892D0}" destId="{C26E563D-3415-404B-AB92-9230B5DD89D7}" srcOrd="1" destOrd="0" presId="urn:microsoft.com/office/officeart/2005/8/layout/default"/>
    <dgm:cxn modelId="{D40DFA55-DCB3-6046-9C47-23543EE8ACBB}" type="presParOf" srcId="{5DE59DCD-E4FA-4195-BFED-391F907892D0}" destId="{D62AFA14-706D-1B4E-B580-2A9457FDA747}" srcOrd="2" destOrd="0" presId="urn:microsoft.com/office/officeart/2005/8/layout/default"/>
    <dgm:cxn modelId="{7F96661F-BE31-5143-8281-0636314109D7}" type="presParOf" srcId="{5DE59DCD-E4FA-4195-BFED-391F907892D0}" destId="{DE8EF22D-BD4C-3A43-82C9-2CEAD681DC0D}" srcOrd="3" destOrd="0" presId="urn:microsoft.com/office/officeart/2005/8/layout/default"/>
    <dgm:cxn modelId="{22255B4D-33D0-43EA-B124-6F18425DB8F6}" type="presParOf" srcId="{5DE59DCD-E4FA-4195-BFED-391F907892D0}" destId="{D36F1B0D-4345-44F3-AD4E-7AB0B57454EE}" srcOrd="4" destOrd="0" presId="urn:microsoft.com/office/officeart/2005/8/layout/default"/>
    <dgm:cxn modelId="{698E8E95-CA02-49F1-9247-912A3E861A1F}" type="presParOf" srcId="{5DE59DCD-E4FA-4195-BFED-391F907892D0}" destId="{639516C9-EFBA-44BC-A74A-47DE2200DD65}" srcOrd="5" destOrd="0" presId="urn:microsoft.com/office/officeart/2005/8/layout/default"/>
    <dgm:cxn modelId="{4FE0FA76-1499-438C-A5E9-D8CA66C91DF4}" type="presParOf" srcId="{5DE59DCD-E4FA-4195-BFED-391F907892D0}" destId="{06A1C358-3823-4FF6-9EBC-07DC65236AB6}" srcOrd="6" destOrd="0" presId="urn:microsoft.com/office/officeart/2005/8/layout/default"/>
    <dgm:cxn modelId="{2CDD5FDE-6E02-4676-82B8-3437996F283B}" type="presParOf" srcId="{5DE59DCD-E4FA-4195-BFED-391F907892D0}" destId="{750D5741-7940-481D-894B-F9DFEA70B884}" srcOrd="7" destOrd="0" presId="urn:microsoft.com/office/officeart/2005/8/layout/default"/>
    <dgm:cxn modelId="{B6EC7CB2-454A-4AA4-A48E-47E864E49D80}" type="presParOf" srcId="{5DE59DCD-E4FA-4195-BFED-391F907892D0}" destId="{25777939-F978-4814-98F3-39ADB359D6C9}" srcOrd="8" destOrd="0" presId="urn:microsoft.com/office/officeart/2005/8/layout/default"/>
    <dgm:cxn modelId="{789F98AD-B89D-47B7-BB12-FC56EC9C8AB5}" type="presParOf" srcId="{5DE59DCD-E4FA-4195-BFED-391F907892D0}" destId="{BB110A15-65FB-4966-828C-714D06F882E2}" srcOrd="9" destOrd="0" presId="urn:microsoft.com/office/officeart/2005/8/layout/default"/>
    <dgm:cxn modelId="{66A9096C-A806-46A8-AB00-8873823149BF}" type="presParOf" srcId="{5DE59DCD-E4FA-4195-BFED-391F907892D0}" destId="{652B2682-E871-4DF0-8D82-DAB6F8E5DF50}" srcOrd="10" destOrd="0" presId="urn:microsoft.com/office/officeart/2005/8/layout/default"/>
    <dgm:cxn modelId="{CFCC89BC-F5F3-4A65-86C9-E117E8B6F4F3}" type="presParOf" srcId="{5DE59DCD-E4FA-4195-BFED-391F907892D0}" destId="{EDE1594E-EB36-4ABA-9E66-54B1B28F93C3}" srcOrd="11" destOrd="0" presId="urn:microsoft.com/office/officeart/2005/8/layout/default"/>
    <dgm:cxn modelId="{954E78A3-4CD3-49B2-B00C-B5AC1E3EC4D4}" type="presParOf" srcId="{5DE59DCD-E4FA-4195-BFED-391F907892D0}" destId="{65DDD2D8-EC53-4370-8BBD-A5F77AC98A6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01C7B-7536-469D-970C-6E21A6D3DAD4}">
      <dsp:nvSpPr>
        <dsp:cNvPr id="0" name=""/>
        <dsp:cNvSpPr/>
      </dsp:nvSpPr>
      <dsp:spPr>
        <a:xfrm>
          <a:off x="226853" y="1330"/>
          <a:ext cx="3832664" cy="1817264"/>
        </a:xfrm>
        <a:prstGeom prst="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Arial"/>
              <a:ea typeface="Arial"/>
              <a:cs typeface="Arial"/>
              <a:sym typeface="Arial"/>
            </a:rPr>
            <a:t>Roll out of Safer Birth Bundle of Care (SBBC) in selected PHCs and General Hospitals</a:t>
          </a:r>
          <a:endParaRPr lang="en-US" sz="2800" kern="1200" dirty="0"/>
        </a:p>
      </dsp:txBody>
      <dsp:txXfrm>
        <a:off x="226853" y="1330"/>
        <a:ext cx="3832664" cy="1817264"/>
      </dsp:txXfrm>
    </dsp:sp>
    <dsp:sp modelId="{D62AFA14-706D-1B4E-B580-2A9457FDA747}">
      <dsp:nvSpPr>
        <dsp:cNvPr id="0" name=""/>
        <dsp:cNvSpPr/>
      </dsp:nvSpPr>
      <dsp:spPr>
        <a:xfrm>
          <a:off x="4292105" y="1330"/>
          <a:ext cx="3832664" cy="1817264"/>
        </a:xfrm>
        <a:prstGeom prst="rect">
          <a:avLst/>
        </a:prstGeom>
        <a:gradFill rotWithShape="0">
          <a:gsLst>
            <a:gs pos="0">
              <a:schemeClr val="accent5">
                <a:hueOff val="-1663624"/>
                <a:satOff val="-2576"/>
                <a:lumOff val="0"/>
                <a:alphaOff val="0"/>
                <a:tint val="100000"/>
                <a:shade val="100000"/>
                <a:satMod val="130000"/>
              </a:schemeClr>
            </a:gs>
            <a:gs pos="100000">
              <a:schemeClr val="accent5">
                <a:hueOff val="-1663624"/>
                <a:satOff val="-2576"/>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Arial"/>
              <a:ea typeface="Arial"/>
              <a:cs typeface="Arial"/>
              <a:sym typeface="Arial"/>
            </a:rPr>
            <a:t>Roll out of Safer Birth Bundle of Care (SBBC) in selected PHCs and General Hospitals</a:t>
          </a:r>
          <a:endParaRPr lang="en-US" sz="2700" kern="1200" dirty="0"/>
        </a:p>
      </dsp:txBody>
      <dsp:txXfrm>
        <a:off x="4292105" y="1330"/>
        <a:ext cx="3832664" cy="1817264"/>
      </dsp:txXfrm>
    </dsp:sp>
    <dsp:sp modelId="{D36F1B0D-4345-44F3-AD4E-7AB0B57454EE}">
      <dsp:nvSpPr>
        <dsp:cNvPr id="0" name=""/>
        <dsp:cNvSpPr/>
      </dsp:nvSpPr>
      <dsp:spPr>
        <a:xfrm>
          <a:off x="8357357" y="35646"/>
          <a:ext cx="3324252" cy="1772914"/>
        </a:xfrm>
        <a:prstGeom prst="rect">
          <a:avLst/>
        </a:prstGeom>
        <a:gradFill rotWithShape="0">
          <a:gsLst>
            <a:gs pos="0">
              <a:schemeClr val="accent5">
                <a:hueOff val="-3327248"/>
                <a:satOff val="-5151"/>
                <a:lumOff val="0"/>
                <a:alphaOff val="0"/>
                <a:tint val="100000"/>
                <a:shade val="100000"/>
                <a:satMod val="130000"/>
              </a:schemeClr>
            </a:gs>
            <a:gs pos="100000">
              <a:schemeClr val="accent5">
                <a:hueOff val="-3327248"/>
                <a:satOff val="-5151"/>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Community MPCDSR</a:t>
          </a:r>
          <a:endParaRPr lang="en-US" sz="3200" kern="1200" dirty="0"/>
        </a:p>
      </dsp:txBody>
      <dsp:txXfrm>
        <a:off x="8357357" y="35646"/>
        <a:ext cx="3324252" cy="1772914"/>
      </dsp:txXfrm>
    </dsp:sp>
    <dsp:sp modelId="{06A1C358-3823-4FF6-9EBC-07DC65236AB6}">
      <dsp:nvSpPr>
        <dsp:cNvPr id="0" name=""/>
        <dsp:cNvSpPr/>
      </dsp:nvSpPr>
      <dsp:spPr>
        <a:xfrm>
          <a:off x="514238" y="2051181"/>
          <a:ext cx="3407727" cy="1887221"/>
        </a:xfrm>
        <a:prstGeom prst="rect">
          <a:avLst/>
        </a:prstGeom>
        <a:gradFill rotWithShape="0">
          <a:gsLst>
            <a:gs pos="0">
              <a:schemeClr val="accent5">
                <a:hueOff val="-4990872"/>
                <a:satOff val="-7727"/>
                <a:lumOff val="0"/>
                <a:alphaOff val="0"/>
                <a:tint val="100000"/>
                <a:shade val="100000"/>
                <a:satMod val="130000"/>
              </a:schemeClr>
            </a:gs>
            <a:gs pos="100000">
              <a:schemeClr val="accent5">
                <a:hueOff val="-4990872"/>
                <a:satOff val="-7727"/>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Linkage &amp; Referral: Community to PHC level to General Hospital</a:t>
          </a:r>
          <a:endParaRPr lang="en-US" sz="2800" kern="1200" dirty="0"/>
        </a:p>
      </dsp:txBody>
      <dsp:txXfrm>
        <a:off x="514238" y="2051181"/>
        <a:ext cx="3407727" cy="1887221"/>
      </dsp:txXfrm>
    </dsp:sp>
    <dsp:sp modelId="{25777939-F978-4814-98F3-39ADB359D6C9}">
      <dsp:nvSpPr>
        <dsp:cNvPr id="0" name=""/>
        <dsp:cNvSpPr/>
      </dsp:nvSpPr>
      <dsp:spPr>
        <a:xfrm>
          <a:off x="4154553" y="2185717"/>
          <a:ext cx="3607008" cy="1618150"/>
        </a:xfrm>
        <a:prstGeom prst="rect">
          <a:avLst/>
        </a:prstGeom>
        <a:gradFill rotWithShape="0">
          <a:gsLst>
            <a:gs pos="0">
              <a:schemeClr val="accent5">
                <a:hueOff val="-6654497"/>
                <a:satOff val="-10303"/>
                <a:lumOff val="0"/>
                <a:alphaOff val="0"/>
                <a:tint val="100000"/>
                <a:shade val="100000"/>
                <a:satMod val="130000"/>
              </a:schemeClr>
            </a:gs>
            <a:gs pos="100000">
              <a:schemeClr val="accent5">
                <a:hueOff val="-6654497"/>
                <a:satOff val="-10303"/>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Data Quality Self Assessment (DQS) </a:t>
          </a:r>
          <a:r>
            <a:rPr lang="en-GB" sz="2000" kern="1200" dirty="0">
              <a:latin typeface="Arial"/>
              <a:ea typeface="Arial"/>
              <a:cs typeface="Arial"/>
              <a:sym typeface="Arial"/>
            </a:rPr>
            <a:t>evidence-based and data driven performance reviews for RMNCAH+N services including GBV </a:t>
          </a:r>
          <a:r>
            <a:rPr lang="en-GB" sz="2000" kern="1200" dirty="0"/>
            <a:t>to strengthen Quality at all levels</a:t>
          </a:r>
          <a:endParaRPr lang="en-US" sz="2000" kern="1200" dirty="0"/>
        </a:p>
      </dsp:txBody>
      <dsp:txXfrm>
        <a:off x="4154553" y="2185717"/>
        <a:ext cx="3607008" cy="1618150"/>
      </dsp:txXfrm>
    </dsp:sp>
    <dsp:sp modelId="{652B2682-E871-4DF0-8D82-DAB6F8E5DF50}">
      <dsp:nvSpPr>
        <dsp:cNvPr id="0" name=""/>
        <dsp:cNvSpPr/>
      </dsp:nvSpPr>
      <dsp:spPr>
        <a:xfrm>
          <a:off x="8070345" y="2127516"/>
          <a:ext cx="3400075" cy="1785348"/>
        </a:xfrm>
        <a:prstGeom prst="rect">
          <a:avLst/>
        </a:prstGeom>
        <a:gradFill rotWithShape="0">
          <a:gsLst>
            <a:gs pos="0">
              <a:schemeClr val="accent5">
                <a:hueOff val="-8318121"/>
                <a:satOff val="-12878"/>
                <a:lumOff val="0"/>
                <a:alphaOff val="0"/>
                <a:tint val="100000"/>
                <a:shade val="100000"/>
                <a:satMod val="130000"/>
              </a:schemeClr>
            </a:gs>
            <a:gs pos="100000">
              <a:schemeClr val="accent5">
                <a:hueOff val="-8318121"/>
                <a:satOff val="-12878"/>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Fast track Social and </a:t>
          </a:r>
          <a:r>
            <a:rPr lang="en-US" sz="2400" kern="1200" dirty="0" err="1"/>
            <a:t>Behavioural</a:t>
          </a:r>
          <a:r>
            <a:rPr lang="en-US" sz="2400" kern="1200" dirty="0"/>
            <a:t> Change (SBC) activities to strengthen demand generation</a:t>
          </a:r>
        </a:p>
      </dsp:txBody>
      <dsp:txXfrm>
        <a:off x="8070345" y="2127516"/>
        <a:ext cx="3400075" cy="1785348"/>
      </dsp:txXfrm>
    </dsp:sp>
    <dsp:sp modelId="{65DDD2D8-EC53-4370-8BBD-A5F77AC98A6E}">
      <dsp:nvSpPr>
        <dsp:cNvPr id="0" name=""/>
        <dsp:cNvSpPr/>
      </dsp:nvSpPr>
      <dsp:spPr>
        <a:xfrm>
          <a:off x="4000080" y="4170990"/>
          <a:ext cx="3908302" cy="1643689"/>
        </a:xfrm>
        <a:prstGeom prst="rect">
          <a:avLst/>
        </a:prstGeom>
        <a:gradFill rotWithShape="0">
          <a:gsLst>
            <a:gs pos="0">
              <a:schemeClr val="accent5">
                <a:hueOff val="-9981745"/>
                <a:satOff val="-15454"/>
                <a:lumOff val="0"/>
                <a:alphaOff val="0"/>
                <a:tint val="100000"/>
                <a:shade val="100000"/>
                <a:satMod val="130000"/>
              </a:schemeClr>
            </a:gs>
            <a:gs pos="100000">
              <a:schemeClr val="accent5">
                <a:hueOff val="-9981745"/>
                <a:satOff val="-15454"/>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Digitalization of HRH (Biometric system) to improve performance measurement</a:t>
          </a:r>
          <a:endParaRPr lang="en-US" sz="2400" kern="1200" dirty="0"/>
        </a:p>
      </dsp:txBody>
      <dsp:txXfrm>
        <a:off x="4000080" y="4170990"/>
        <a:ext cx="3908302" cy="16436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1" name="Google Shape;1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B40AC7-70E9-4C1E-969D-F7BB3E33035E}" type="slidenum">
              <a:rPr lang="en-US" smtClean="0"/>
              <a:t>2</a:t>
            </a:fld>
            <a:endParaRPr lang="en-US"/>
          </a:p>
        </p:txBody>
      </p:sp>
    </p:spTree>
    <p:extLst>
      <p:ext uri="{BB962C8B-B14F-4D97-AF65-F5344CB8AC3E}">
        <p14:creationId xmlns:p14="http://schemas.microsoft.com/office/powerpoint/2010/main" val="2954938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3071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1" name="Google Shape;19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1" name="Google Shape;20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95EA1E-DF9E-44B1-8476-23D25EF148EF}" type="slidenum">
              <a:rPr lang="en-US" smtClean="0"/>
              <a:t>20</a:t>
            </a:fld>
            <a:endParaRPr lang="en-US"/>
          </a:p>
        </p:txBody>
      </p:sp>
    </p:spTree>
    <p:extLst>
      <p:ext uri="{BB962C8B-B14F-4D97-AF65-F5344CB8AC3E}">
        <p14:creationId xmlns:p14="http://schemas.microsoft.com/office/powerpoint/2010/main" val="1665427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1" name="Google Shape;211;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11"/>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3" name="Google Shape;93;p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12"/>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2"/>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9" name="Google Shape;99;p12"/>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0" name="Google Shape;100;p1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12"/>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ED2E3"/>
                </a:solidFill>
                <a:latin typeface="Arial"/>
                <a:ea typeface="Arial"/>
                <a:cs typeface="Arial"/>
                <a:sym typeface="Arial"/>
              </a:rPr>
              <a:t>“</a:t>
            </a:r>
            <a:endParaRPr/>
          </a:p>
        </p:txBody>
      </p:sp>
      <p:sp>
        <p:nvSpPr>
          <p:cNvPr id="104" name="Google Shape;104;p12"/>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ED2E3"/>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8" name="Google Shape;108;p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4" name="Google Shape;114;p14"/>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5" name="Google Shape;115;p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14"/>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ED2E3"/>
                </a:solidFill>
                <a:latin typeface="Arial"/>
                <a:ea typeface="Arial"/>
                <a:cs typeface="Arial"/>
                <a:sym typeface="Arial"/>
              </a:rPr>
              <a:t>“</a:t>
            </a:r>
            <a:endParaRPr/>
          </a:p>
        </p:txBody>
      </p:sp>
      <p:sp>
        <p:nvSpPr>
          <p:cNvPr id="119" name="Google Shape;119;p14"/>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ED2E3"/>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3" name="Google Shape;123;p15"/>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4" name="Google Shape;124;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6"/>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0" name="Google Shape;130;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7"/>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6" name="Google Shape;136;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9" name="Google Shape;29;p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2"/>
        <p:cNvGrpSpPr/>
        <p:nvPr/>
      </p:nvGrpSpPr>
      <p:grpSpPr>
        <a:xfrm>
          <a:off x="0" y="0"/>
          <a:ext cx="0" cy="0"/>
          <a:chOff x="0" y="0"/>
          <a:chExt cx="0" cy="0"/>
        </a:xfrm>
      </p:grpSpPr>
      <p:grpSp>
        <p:nvGrpSpPr>
          <p:cNvPr id="33" name="Google Shape;33;p4"/>
          <p:cNvGrpSpPr/>
          <p:nvPr/>
        </p:nvGrpSpPr>
        <p:grpSpPr>
          <a:xfrm>
            <a:off x="0" y="-8467"/>
            <a:ext cx="12192000" cy="6866467"/>
            <a:chOff x="0" y="-8467"/>
            <a:chExt cx="12192000" cy="6866467"/>
          </a:xfrm>
        </p:grpSpPr>
        <p:sp>
          <p:nvSpPr>
            <p:cNvPr id="34" name="Google Shape;34;p4"/>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803"/>
              </a:schemeClr>
            </a:solidFill>
            <a:ln>
              <a:noFill/>
            </a:ln>
          </p:spPr>
          <p:txBody>
            <a:bodyPr/>
            <a:lstStyle/>
            <a:p>
              <a:endParaRPr lang="en-AF"/>
            </a:p>
          </p:txBody>
        </p:sp>
        <p:cxnSp>
          <p:nvCxnSpPr>
            <p:cNvPr id="35" name="Google Shape;35;p4"/>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36" name="Google Shape;36;p4"/>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37" name="Google Shape;37;p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txBody>
            <a:bodyPr/>
            <a:lstStyle/>
            <a:p>
              <a:endParaRPr lang="en-AF"/>
            </a:p>
          </p:txBody>
        </p:sp>
        <p:sp>
          <p:nvSpPr>
            <p:cNvPr id="38" name="Google Shape;38;p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a:lstStyle/>
            <a:p>
              <a:endParaRPr lang="en-AF"/>
            </a:p>
          </p:txBody>
        </p:sp>
        <p:sp>
          <p:nvSpPr>
            <p:cNvPr id="39" name="Google Shape;39;p4"/>
            <p:cNvSpPr/>
            <p:nvPr/>
          </p:nvSpPr>
          <p:spPr>
            <a:xfrm>
              <a:off x="8932333" y="3048000"/>
              <a:ext cx="3259667" cy="3810000"/>
            </a:xfrm>
            <a:prstGeom prst="triangle">
              <a:avLst>
                <a:gd name="adj" fmla="val 100000"/>
              </a:avLst>
            </a:prstGeom>
            <a:solidFill>
              <a:srgbClr val="548BB7">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548BB7">
                <a:alpha val="49803"/>
              </a:srgbClr>
            </a:solidFill>
            <a:ln>
              <a:noFill/>
            </a:ln>
          </p:spPr>
          <p:txBody>
            <a:bodyPr/>
            <a:lstStyle/>
            <a:p>
              <a:endParaRPr lang="en-AF"/>
            </a:p>
          </p:txBody>
        </p:sp>
        <p:sp>
          <p:nvSpPr>
            <p:cNvPr id="41" name="Google Shape;41;p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txBody>
            <a:bodyPr/>
            <a:lstStyle/>
            <a:p>
              <a:endParaRPr lang="en-AF"/>
            </a:p>
          </p:txBody>
        </p:sp>
        <p:sp>
          <p:nvSpPr>
            <p:cNvPr id="42" name="Google Shape;42;p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B85B22">
                <a:alpha val="80000"/>
              </a:srgbClr>
            </a:solidFill>
            <a:ln>
              <a:noFill/>
            </a:ln>
          </p:spPr>
          <p:txBody>
            <a:bodyPr/>
            <a:lstStyle/>
            <a:p>
              <a:endParaRPr lang="en-AF"/>
            </a:p>
          </p:txBody>
        </p:sp>
        <p:sp>
          <p:nvSpPr>
            <p:cNvPr id="43" name="Google Shape;43;p4"/>
            <p:cNvSpPr/>
            <p:nvPr/>
          </p:nvSpPr>
          <p:spPr>
            <a:xfrm>
              <a:off x="10371666" y="3589867"/>
              <a:ext cx="1817159" cy="3268133"/>
            </a:xfrm>
            <a:prstGeom prst="triangle">
              <a:avLst>
                <a:gd name="adj" fmla="val 100000"/>
              </a:avLst>
            </a:prstGeom>
            <a:solidFill>
              <a:srgbClr val="548BB7">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46" name="Google Shape;46;p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5"/>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2" name="Google Shape;52;p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8" name="Google Shape;58;p6"/>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9" name="Google Shape;59;p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5" name="Google Shape;65;p7"/>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6" name="Google Shape;66;p7"/>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7" name="Google Shape;67;p7"/>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8" name="Google Shape;68;p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9"/>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9" name="Google Shape;79;p9"/>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0" name="Google Shape;80;p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10"/>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
          <p:cNvSpPr>
            <a:spLocks noGrp="1"/>
          </p:cNvSpPr>
          <p:nvPr>
            <p:ph type="pic" idx="2"/>
          </p:nvPr>
        </p:nvSpPr>
        <p:spPr>
          <a:xfrm>
            <a:off x="677334" y="609600"/>
            <a:ext cx="8596668" cy="3845718"/>
          </a:xfrm>
          <a:prstGeom prst="rect">
            <a:avLst/>
          </a:prstGeom>
          <a:noFill/>
          <a:ln>
            <a:noFill/>
          </a:ln>
        </p:spPr>
      </p:sp>
      <p:sp>
        <p:nvSpPr>
          <p:cNvPr id="86" name="Google Shape;86;p10"/>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7" name="Google Shape;87;p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8467"/>
            <a:ext cx="12192000" cy="6866467"/>
            <a:chOff x="0" y="-8467"/>
            <a:chExt cx="12192000" cy="6866467"/>
          </a:xfrm>
        </p:grpSpPr>
        <p:cxnSp>
          <p:nvCxnSpPr>
            <p:cNvPr id="7" name="Google Shape;7;p1"/>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8" name="Google Shape;8;p1"/>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9" name="Google Shape;9;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txBody>
            <a:bodyPr/>
            <a:lstStyle/>
            <a:p>
              <a:endParaRPr lang="en-AF"/>
            </a:p>
          </p:txBody>
        </p:sp>
        <p:sp>
          <p:nvSpPr>
            <p:cNvPr id="10" name="Google Shape;10;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a:lstStyle/>
            <a:p>
              <a:endParaRPr lang="en-AF"/>
            </a:p>
          </p:txBody>
        </p:sp>
        <p:sp>
          <p:nvSpPr>
            <p:cNvPr id="11" name="Google Shape;11;p1"/>
            <p:cNvSpPr/>
            <p:nvPr/>
          </p:nvSpPr>
          <p:spPr>
            <a:xfrm>
              <a:off x="8932333" y="3048000"/>
              <a:ext cx="3259667" cy="3810000"/>
            </a:xfrm>
            <a:prstGeom prst="triangle">
              <a:avLst>
                <a:gd name="adj" fmla="val 100000"/>
              </a:avLst>
            </a:prstGeom>
            <a:solidFill>
              <a:srgbClr val="548BB7">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548BB7">
                <a:alpha val="49803"/>
              </a:srgbClr>
            </a:solidFill>
            <a:ln>
              <a:noFill/>
            </a:ln>
          </p:spPr>
          <p:txBody>
            <a:bodyPr/>
            <a:lstStyle/>
            <a:p>
              <a:endParaRPr lang="en-AF"/>
            </a:p>
          </p:txBody>
        </p:sp>
        <p:sp>
          <p:nvSpPr>
            <p:cNvPr id="13" name="Google Shape;13;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txBody>
            <a:bodyPr/>
            <a:lstStyle/>
            <a:p>
              <a:endParaRPr lang="en-AF"/>
            </a:p>
          </p:txBody>
        </p:sp>
        <p:sp>
          <p:nvSpPr>
            <p:cNvPr id="14" name="Google Shape;14;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B85B22">
                <a:alpha val="80000"/>
              </a:srgbClr>
            </a:solidFill>
            <a:ln>
              <a:noFill/>
            </a:ln>
          </p:spPr>
          <p:txBody>
            <a:bodyPr/>
            <a:lstStyle/>
            <a:p>
              <a:endParaRPr lang="en-AF"/>
            </a:p>
          </p:txBody>
        </p:sp>
        <p:sp>
          <p:nvSpPr>
            <p:cNvPr id="15" name="Google Shape;15;p1"/>
            <p:cNvSpPr/>
            <p:nvPr/>
          </p:nvSpPr>
          <p:spPr>
            <a:xfrm>
              <a:off x="10371666" y="3589867"/>
              <a:ext cx="1817159" cy="3268133"/>
            </a:xfrm>
            <a:prstGeom prst="triangle">
              <a:avLst>
                <a:gd name="adj" fmla="val 100000"/>
              </a:avLst>
            </a:prstGeom>
            <a:solidFill>
              <a:srgbClr val="548BB7">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42"/>
        <p:cNvGrpSpPr/>
        <p:nvPr/>
      </p:nvGrpSpPr>
      <p:grpSpPr>
        <a:xfrm>
          <a:off x="0" y="0"/>
          <a:ext cx="0" cy="0"/>
          <a:chOff x="0" y="0"/>
          <a:chExt cx="0" cy="0"/>
        </a:xfrm>
      </p:grpSpPr>
      <p:pic>
        <p:nvPicPr>
          <p:cNvPr id="143" name="Google Shape;143;p18" descr="A group of young girls in a classroom&#10;&#10;Description automatically generated"/>
          <p:cNvPicPr preferRelativeResize="0"/>
          <p:nvPr/>
        </p:nvPicPr>
        <p:blipFill rotWithShape="1">
          <a:blip r:embed="rId3">
            <a:alphaModFix/>
          </a:blip>
          <a:srcRect l="5878" t="23103" r="3213"/>
          <a:stretch/>
        </p:blipFill>
        <p:spPr>
          <a:xfrm>
            <a:off x="5433236" y="5"/>
            <a:ext cx="6758763" cy="6857990"/>
          </a:xfrm>
          <a:prstGeom prst="rect">
            <a:avLst/>
          </a:prstGeom>
          <a:noFill/>
          <a:ln>
            <a:noFill/>
          </a:ln>
        </p:spPr>
      </p:pic>
      <p:sp>
        <p:nvSpPr>
          <p:cNvPr id="144" name="Google Shape;144;p18"/>
          <p:cNvSpPr txBox="1"/>
          <p:nvPr/>
        </p:nvSpPr>
        <p:spPr>
          <a:xfrm>
            <a:off x="0" y="0"/>
            <a:ext cx="5433235" cy="69864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rgbClr val="548BB7"/>
                </a:solidFill>
                <a:latin typeface="Arial"/>
                <a:ea typeface="Arial"/>
                <a:cs typeface="Arial"/>
                <a:sym typeface="Arial"/>
              </a:rPr>
              <a:t>Strengthening Access to Reproductive and Adolescent Health in Nigeria (SARAH)</a:t>
            </a:r>
            <a:endParaRPr dirty="0"/>
          </a:p>
          <a:p>
            <a:pPr marL="0" marR="0" lvl="0" indent="0" algn="l" rtl="0">
              <a:spcBef>
                <a:spcPts val="0"/>
              </a:spcBef>
              <a:spcAft>
                <a:spcPts val="0"/>
              </a:spcAft>
              <a:buNone/>
            </a:pPr>
            <a:endParaRPr sz="2400" b="1" dirty="0">
              <a:solidFill>
                <a:srgbClr val="548BB7"/>
              </a:solidFill>
              <a:latin typeface="Arial"/>
              <a:ea typeface="Arial"/>
              <a:cs typeface="Arial"/>
              <a:sym typeface="Arial"/>
            </a:endParaRPr>
          </a:p>
          <a:p>
            <a:pPr marL="0" marR="0" lvl="0" indent="0" algn="l" rtl="0">
              <a:spcBef>
                <a:spcPts val="0"/>
              </a:spcBef>
              <a:spcAft>
                <a:spcPts val="0"/>
              </a:spcAft>
              <a:buNone/>
            </a:pPr>
            <a:endParaRPr sz="2400" b="1" dirty="0">
              <a:solidFill>
                <a:srgbClr val="548BB7"/>
              </a:solidFill>
              <a:latin typeface="Arial"/>
              <a:ea typeface="Arial"/>
              <a:cs typeface="Arial"/>
              <a:sym typeface="Arial"/>
            </a:endParaRPr>
          </a:p>
          <a:p>
            <a:pPr marL="0" marR="0" lvl="0" indent="0" algn="l" rtl="0">
              <a:spcBef>
                <a:spcPts val="0"/>
              </a:spcBef>
              <a:spcAft>
                <a:spcPts val="0"/>
              </a:spcAft>
              <a:buNone/>
            </a:pPr>
            <a:endParaRPr sz="2400" b="1" dirty="0">
              <a:solidFill>
                <a:srgbClr val="548BB7"/>
              </a:solidFill>
              <a:latin typeface="Arial"/>
              <a:ea typeface="Arial"/>
              <a:cs typeface="Arial"/>
              <a:sym typeface="Arial"/>
            </a:endParaRPr>
          </a:p>
          <a:p>
            <a:pPr marL="0" marR="0" lvl="0" indent="0" algn="l" rtl="0">
              <a:spcBef>
                <a:spcPts val="0"/>
              </a:spcBef>
              <a:spcAft>
                <a:spcPts val="0"/>
              </a:spcAft>
              <a:buNone/>
            </a:pPr>
            <a:endParaRPr sz="2400" b="1" dirty="0">
              <a:solidFill>
                <a:srgbClr val="548BB7"/>
              </a:solidFill>
              <a:latin typeface="Arial"/>
              <a:ea typeface="Arial"/>
              <a:cs typeface="Arial"/>
              <a:sym typeface="Arial"/>
            </a:endParaRPr>
          </a:p>
          <a:p>
            <a:pPr marL="0" marR="0" lvl="0" indent="0" algn="l" rtl="0">
              <a:spcBef>
                <a:spcPts val="0"/>
              </a:spcBef>
              <a:spcAft>
                <a:spcPts val="0"/>
              </a:spcAft>
              <a:buNone/>
            </a:pPr>
            <a:r>
              <a:rPr lang="en-US" sz="2400" b="1" dirty="0">
                <a:solidFill>
                  <a:srgbClr val="548BB7"/>
                </a:solidFill>
                <a:latin typeface="Arial"/>
                <a:ea typeface="Arial"/>
                <a:cs typeface="Arial"/>
                <a:sym typeface="Arial"/>
              </a:rPr>
              <a:t>2</a:t>
            </a:r>
            <a:r>
              <a:rPr lang="en-US" sz="2400" b="1" baseline="30000" dirty="0">
                <a:solidFill>
                  <a:srgbClr val="548BB7"/>
                </a:solidFill>
                <a:latin typeface="Arial"/>
                <a:ea typeface="Arial"/>
                <a:cs typeface="Arial"/>
                <a:sym typeface="Arial"/>
              </a:rPr>
              <a:t>ND</a:t>
            </a:r>
            <a:r>
              <a:rPr lang="en-US" sz="2400" b="1" dirty="0">
                <a:solidFill>
                  <a:srgbClr val="548BB7"/>
                </a:solidFill>
                <a:latin typeface="Arial"/>
                <a:ea typeface="Arial"/>
                <a:cs typeface="Arial"/>
                <a:sym typeface="Arial"/>
              </a:rPr>
              <a:t> EU-SARAH GOVERNANCE &amp; COORDINATION COMMITTEE MEETING</a:t>
            </a:r>
            <a:endParaRPr sz="2400" b="1" dirty="0">
              <a:solidFill>
                <a:srgbClr val="548BB7"/>
              </a:solidFill>
              <a:latin typeface="Arial"/>
              <a:ea typeface="Arial"/>
              <a:cs typeface="Arial"/>
              <a:sym typeface="Arial"/>
            </a:endParaRPr>
          </a:p>
          <a:p>
            <a:pPr marL="0" marR="0" lvl="0" indent="0" algn="l" rtl="0">
              <a:spcBef>
                <a:spcPts val="0"/>
              </a:spcBef>
              <a:spcAft>
                <a:spcPts val="0"/>
              </a:spcAft>
              <a:buNone/>
            </a:pPr>
            <a:endParaRPr sz="2400" b="1" dirty="0">
              <a:solidFill>
                <a:srgbClr val="548BB7"/>
              </a:solidFill>
              <a:latin typeface="Arial"/>
              <a:ea typeface="Arial"/>
              <a:cs typeface="Arial"/>
              <a:sym typeface="Arial"/>
            </a:endParaRPr>
          </a:p>
          <a:p>
            <a:pPr marL="0" marR="0" lvl="0" indent="0" algn="l" rtl="0">
              <a:spcBef>
                <a:spcPts val="0"/>
              </a:spcBef>
              <a:spcAft>
                <a:spcPts val="0"/>
              </a:spcAft>
              <a:buNone/>
            </a:pPr>
            <a:endParaRPr lang="en-US" sz="2400" b="1" dirty="0">
              <a:solidFill>
                <a:srgbClr val="548BB7"/>
              </a:solidFill>
              <a:latin typeface="Arial"/>
              <a:ea typeface="Arial"/>
              <a:cs typeface="Arial"/>
              <a:sym typeface="Arial"/>
            </a:endParaRPr>
          </a:p>
          <a:p>
            <a:pPr marL="0" marR="0" lvl="0" indent="0" algn="l" rtl="0">
              <a:spcBef>
                <a:spcPts val="0"/>
              </a:spcBef>
              <a:spcAft>
                <a:spcPts val="0"/>
              </a:spcAft>
              <a:buNone/>
            </a:pPr>
            <a:endParaRPr lang="en-US" sz="2400" b="1" dirty="0">
              <a:solidFill>
                <a:srgbClr val="548BB7"/>
              </a:solidFill>
              <a:latin typeface="Arial"/>
              <a:ea typeface="Arial"/>
              <a:cs typeface="Arial"/>
              <a:sym typeface="Arial"/>
            </a:endParaRPr>
          </a:p>
          <a:p>
            <a:pPr marL="0" marR="0" lvl="0" indent="0" algn="l" rtl="0">
              <a:spcBef>
                <a:spcPts val="0"/>
              </a:spcBef>
              <a:spcAft>
                <a:spcPts val="0"/>
              </a:spcAft>
              <a:buNone/>
            </a:pPr>
            <a:endParaRPr sz="2400" b="1" dirty="0">
              <a:solidFill>
                <a:srgbClr val="548BB7"/>
              </a:solidFill>
              <a:latin typeface="Arial"/>
              <a:ea typeface="Arial"/>
              <a:cs typeface="Arial"/>
              <a:sym typeface="Arial"/>
            </a:endParaRPr>
          </a:p>
          <a:p>
            <a:pPr marL="0" marR="0" lvl="0" indent="0" algn="l" rtl="0">
              <a:spcBef>
                <a:spcPts val="0"/>
              </a:spcBef>
              <a:spcAft>
                <a:spcPts val="0"/>
              </a:spcAft>
              <a:buNone/>
            </a:pPr>
            <a:r>
              <a:rPr lang="en-US" sz="2400" b="1" dirty="0">
                <a:solidFill>
                  <a:srgbClr val="548BB7"/>
                </a:solidFill>
                <a:latin typeface="Arial"/>
                <a:ea typeface="Arial"/>
                <a:cs typeface="Arial"/>
                <a:sym typeface="Arial"/>
              </a:rPr>
              <a:t>Update from </a:t>
            </a:r>
            <a:r>
              <a:rPr lang="en-US" sz="2400" b="1" dirty="0">
                <a:solidFill>
                  <a:srgbClr val="548BB7"/>
                </a:solidFill>
                <a:highlight>
                  <a:srgbClr val="FFFF00"/>
                </a:highlight>
                <a:latin typeface="Arial"/>
                <a:ea typeface="Arial"/>
                <a:cs typeface="Arial"/>
                <a:sym typeface="Arial"/>
              </a:rPr>
              <a:t>Adamawa State</a:t>
            </a:r>
            <a:endParaRPr dirty="0"/>
          </a:p>
          <a:p>
            <a:pPr marL="0" marR="0" lvl="0" indent="0" algn="l" rtl="0">
              <a:spcBef>
                <a:spcPts val="0"/>
              </a:spcBef>
              <a:spcAft>
                <a:spcPts val="0"/>
              </a:spcAft>
              <a:buNone/>
            </a:pPr>
            <a:r>
              <a:rPr lang="en-US" sz="1800" b="1" dirty="0">
                <a:solidFill>
                  <a:srgbClr val="548BB7"/>
                </a:solidFill>
                <a:latin typeface="Arial"/>
                <a:ea typeface="Arial"/>
                <a:cs typeface="Arial"/>
                <a:sym typeface="Arial"/>
              </a:rPr>
              <a:t>04 December 2025</a:t>
            </a:r>
          </a:p>
        </p:txBody>
      </p:sp>
      <p:pic>
        <p:nvPicPr>
          <p:cNvPr id="145" name="Google Shape;145;p18"/>
          <p:cNvPicPr preferRelativeResize="0"/>
          <p:nvPr/>
        </p:nvPicPr>
        <p:blipFill rotWithShape="1">
          <a:blip r:embed="rId4">
            <a:alphaModFix/>
          </a:blip>
          <a:srcRect/>
          <a:stretch/>
        </p:blipFill>
        <p:spPr>
          <a:xfrm>
            <a:off x="6596613" y="5849982"/>
            <a:ext cx="931439" cy="869244"/>
          </a:xfrm>
          <a:prstGeom prst="rect">
            <a:avLst/>
          </a:prstGeom>
          <a:noFill/>
          <a:ln>
            <a:noFill/>
          </a:ln>
        </p:spPr>
      </p:pic>
      <p:pic>
        <p:nvPicPr>
          <p:cNvPr id="146" name="Google Shape;146;p18" descr="Coat of arms of Nigeria - Wikipedia"/>
          <p:cNvPicPr preferRelativeResize="0"/>
          <p:nvPr/>
        </p:nvPicPr>
        <p:blipFill rotWithShape="1">
          <a:blip r:embed="rId5">
            <a:alphaModFix/>
          </a:blip>
          <a:srcRect/>
          <a:stretch/>
        </p:blipFill>
        <p:spPr>
          <a:xfrm>
            <a:off x="5484789" y="5906958"/>
            <a:ext cx="931439" cy="790789"/>
          </a:xfrm>
          <a:prstGeom prst="rect">
            <a:avLst/>
          </a:prstGeom>
          <a:noFill/>
          <a:ln>
            <a:noFill/>
          </a:ln>
        </p:spPr>
      </p:pic>
      <p:pic>
        <p:nvPicPr>
          <p:cNvPr id="147" name="Google Shape;147;p18"/>
          <p:cNvPicPr preferRelativeResize="0"/>
          <p:nvPr/>
        </p:nvPicPr>
        <p:blipFill rotWithShape="1">
          <a:blip r:embed="rId6">
            <a:alphaModFix/>
          </a:blip>
          <a:srcRect/>
          <a:stretch/>
        </p:blipFill>
        <p:spPr>
          <a:xfrm>
            <a:off x="9967079" y="6090589"/>
            <a:ext cx="1956157" cy="423529"/>
          </a:xfrm>
          <a:prstGeom prst="rect">
            <a:avLst/>
          </a:prstGeom>
          <a:noFill/>
          <a:ln>
            <a:noFill/>
          </a:ln>
        </p:spPr>
      </p:pic>
      <p:pic>
        <p:nvPicPr>
          <p:cNvPr id="148" name="Google Shape;148;p18"/>
          <p:cNvPicPr preferRelativeResize="0"/>
          <p:nvPr/>
        </p:nvPicPr>
        <p:blipFill rotWithShape="1">
          <a:blip r:embed="rId7">
            <a:alphaModFix/>
          </a:blip>
          <a:srcRect/>
          <a:stretch/>
        </p:blipFill>
        <p:spPr>
          <a:xfrm>
            <a:off x="8186859" y="5906958"/>
            <a:ext cx="1317982" cy="79078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E5F0297-AB25-D43F-D871-88C6E956BA2F}"/>
              </a:ext>
            </a:extLst>
          </p:cNvPr>
          <p:cNvGraphicFramePr>
            <a:graphicFrameLocks/>
          </p:cNvGraphicFramePr>
          <p:nvPr>
            <p:extLst>
              <p:ext uri="{D42A27DB-BD31-4B8C-83A1-F6EECF244321}">
                <p14:modId xmlns:p14="http://schemas.microsoft.com/office/powerpoint/2010/main" val="3541046237"/>
              </p:ext>
            </p:extLst>
          </p:nvPr>
        </p:nvGraphicFramePr>
        <p:xfrm>
          <a:off x="0" y="0"/>
          <a:ext cx="10122195" cy="6781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7542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95762A-49DE-0F07-8CAE-3F23A381666B}"/>
              </a:ext>
            </a:extLst>
          </p:cNvPr>
          <p:cNvPicPr>
            <a:picLocks noChangeAspect="1"/>
          </p:cNvPicPr>
          <p:nvPr/>
        </p:nvPicPr>
        <p:blipFill>
          <a:blip r:embed="rId2">
            <a:alphaModFix amt="35000"/>
          </a:blip>
          <a:srcRect t="15413"/>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E55F0432-4988-29C7-B880-7329EF4DCE7C}"/>
              </a:ext>
            </a:extLst>
          </p:cNvPr>
          <p:cNvSpPr>
            <a:spLocks noGrp="1"/>
          </p:cNvSpPr>
          <p:nvPr>
            <p:ph type="title"/>
          </p:nvPr>
        </p:nvSpPr>
        <p:spPr>
          <a:xfrm>
            <a:off x="0" y="85060"/>
            <a:ext cx="10515600" cy="666233"/>
          </a:xfrm>
        </p:spPr>
        <p:txBody>
          <a:bodyPr>
            <a:normAutofit/>
          </a:bodyPr>
          <a:lstStyle/>
          <a:p>
            <a:pPr algn="ctr"/>
            <a:r>
              <a:rPr lang="en-US" b="1" dirty="0">
                <a:latin typeface="Arial"/>
                <a:ea typeface="Arial"/>
                <a:cs typeface="Arial"/>
                <a:sym typeface="Arial"/>
              </a:rPr>
              <a:t>Priority activities planned for Q1 2026</a:t>
            </a:r>
            <a:r>
              <a:rPr lang="en-US" dirty="0"/>
              <a:t> 	</a:t>
            </a:r>
            <a:endParaRPr lang="en-GB" dirty="0">
              <a:solidFill>
                <a:srgbClr val="FFFFFF"/>
              </a:solidFill>
            </a:endParaRPr>
          </a:p>
        </p:txBody>
      </p:sp>
      <p:graphicFrame>
        <p:nvGraphicFramePr>
          <p:cNvPr id="15" name="Content Placeholder 2">
            <a:extLst>
              <a:ext uri="{FF2B5EF4-FFF2-40B4-BE49-F238E27FC236}">
                <a16:creationId xmlns:a16="http://schemas.microsoft.com/office/drawing/2014/main" id="{2780E0A0-5F33-6244-99F5-835F2439B460}"/>
              </a:ext>
            </a:extLst>
          </p:cNvPr>
          <p:cNvGraphicFramePr>
            <a:graphicFrameLocks noGrp="1"/>
          </p:cNvGraphicFramePr>
          <p:nvPr>
            <p:ph idx="1"/>
            <p:extLst>
              <p:ext uri="{D42A27DB-BD31-4B8C-83A1-F6EECF244321}">
                <p14:modId xmlns:p14="http://schemas.microsoft.com/office/powerpoint/2010/main" val="2850487746"/>
              </p:ext>
            </p:extLst>
          </p:nvPr>
        </p:nvGraphicFramePr>
        <p:xfrm>
          <a:off x="148857" y="956930"/>
          <a:ext cx="11908464" cy="5816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1383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6"/>
          <p:cNvSpPr txBox="1">
            <a:spLocks noGrp="1"/>
          </p:cNvSpPr>
          <p:nvPr>
            <p:ph type="title"/>
          </p:nvPr>
        </p:nvSpPr>
        <p:spPr>
          <a:xfrm>
            <a:off x="0" y="109267"/>
            <a:ext cx="9274002" cy="603114"/>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accent1"/>
              </a:buClr>
              <a:buSzPts val="3600"/>
              <a:buFont typeface="Trebuchet MS"/>
              <a:buNone/>
            </a:pPr>
            <a:r>
              <a:rPr lang="en-US" dirty="0"/>
              <a:t>Challenges experienced</a:t>
            </a:r>
            <a:endParaRPr dirty="0"/>
          </a:p>
        </p:txBody>
      </p:sp>
      <p:pic>
        <p:nvPicPr>
          <p:cNvPr id="195" name="Google Shape;195;p6"/>
          <p:cNvPicPr preferRelativeResize="0"/>
          <p:nvPr/>
        </p:nvPicPr>
        <p:blipFill rotWithShape="1">
          <a:blip r:embed="rId3">
            <a:alphaModFix/>
          </a:blip>
          <a:srcRect/>
          <a:stretch/>
        </p:blipFill>
        <p:spPr>
          <a:xfrm>
            <a:off x="6596613" y="5849982"/>
            <a:ext cx="931439" cy="869244"/>
          </a:xfrm>
          <a:prstGeom prst="rect">
            <a:avLst/>
          </a:prstGeom>
          <a:noFill/>
          <a:ln>
            <a:noFill/>
          </a:ln>
        </p:spPr>
      </p:pic>
      <p:pic>
        <p:nvPicPr>
          <p:cNvPr id="196" name="Google Shape;196;p6" descr="Coat of arms of Nigeria - Wikipedia"/>
          <p:cNvPicPr preferRelativeResize="0"/>
          <p:nvPr/>
        </p:nvPicPr>
        <p:blipFill rotWithShape="1">
          <a:blip r:embed="rId4">
            <a:alphaModFix/>
          </a:blip>
          <a:srcRect/>
          <a:stretch/>
        </p:blipFill>
        <p:spPr>
          <a:xfrm>
            <a:off x="5288221" y="5896185"/>
            <a:ext cx="715736" cy="607223"/>
          </a:xfrm>
          <a:prstGeom prst="rect">
            <a:avLst/>
          </a:prstGeom>
          <a:noFill/>
          <a:ln>
            <a:noFill/>
          </a:ln>
        </p:spPr>
      </p:pic>
      <p:pic>
        <p:nvPicPr>
          <p:cNvPr id="197" name="Google Shape;197;p6"/>
          <p:cNvPicPr preferRelativeResize="0"/>
          <p:nvPr/>
        </p:nvPicPr>
        <p:blipFill rotWithShape="1">
          <a:blip r:embed="rId5">
            <a:alphaModFix/>
          </a:blip>
          <a:srcRect/>
          <a:stretch/>
        </p:blipFill>
        <p:spPr>
          <a:xfrm>
            <a:off x="9967079" y="6090589"/>
            <a:ext cx="1956157" cy="423529"/>
          </a:xfrm>
          <a:prstGeom prst="rect">
            <a:avLst/>
          </a:prstGeom>
          <a:noFill/>
          <a:ln>
            <a:noFill/>
          </a:ln>
        </p:spPr>
      </p:pic>
      <p:pic>
        <p:nvPicPr>
          <p:cNvPr id="198" name="Google Shape;198;p6"/>
          <p:cNvPicPr preferRelativeResize="0"/>
          <p:nvPr/>
        </p:nvPicPr>
        <p:blipFill rotWithShape="1">
          <a:blip r:embed="rId6">
            <a:alphaModFix/>
          </a:blip>
          <a:srcRect/>
          <a:stretch/>
        </p:blipFill>
        <p:spPr>
          <a:xfrm>
            <a:off x="8186859" y="5906958"/>
            <a:ext cx="1317982" cy="790789"/>
          </a:xfrm>
          <a:prstGeom prst="rect">
            <a:avLst/>
          </a:prstGeom>
          <a:noFill/>
          <a:ln>
            <a:noFill/>
          </a:ln>
        </p:spPr>
      </p:pic>
      <p:graphicFrame>
        <p:nvGraphicFramePr>
          <p:cNvPr id="2" name="Table 1">
            <a:extLst>
              <a:ext uri="{FF2B5EF4-FFF2-40B4-BE49-F238E27FC236}">
                <a16:creationId xmlns:a16="http://schemas.microsoft.com/office/drawing/2014/main" id="{E3774A05-1A1E-1684-74FC-DDE7345BAF80}"/>
              </a:ext>
            </a:extLst>
          </p:cNvPr>
          <p:cNvGraphicFramePr>
            <a:graphicFrameLocks noGrp="1"/>
          </p:cNvGraphicFramePr>
          <p:nvPr>
            <p:extLst>
              <p:ext uri="{D42A27DB-BD31-4B8C-83A1-F6EECF244321}">
                <p14:modId xmlns:p14="http://schemas.microsoft.com/office/powerpoint/2010/main" val="2446459404"/>
              </p:ext>
            </p:extLst>
          </p:nvPr>
        </p:nvGraphicFramePr>
        <p:xfrm>
          <a:off x="288260" y="723013"/>
          <a:ext cx="9216581" cy="4827181"/>
        </p:xfrm>
        <a:graphic>
          <a:graphicData uri="http://schemas.openxmlformats.org/drawingml/2006/table">
            <a:tbl>
              <a:tblPr firstRow="1" bandRow="1">
                <a:tableStyleId>{F4CA04D2-119F-4CF4-8861-DECC87AA82A0}</a:tableStyleId>
              </a:tblPr>
              <a:tblGrid>
                <a:gridCol w="709999">
                  <a:extLst>
                    <a:ext uri="{9D8B030D-6E8A-4147-A177-3AD203B41FA5}">
                      <a16:colId xmlns:a16="http://schemas.microsoft.com/office/drawing/2014/main" val="3203717433"/>
                    </a:ext>
                  </a:extLst>
                </a:gridCol>
                <a:gridCol w="3954557">
                  <a:extLst>
                    <a:ext uri="{9D8B030D-6E8A-4147-A177-3AD203B41FA5}">
                      <a16:colId xmlns:a16="http://schemas.microsoft.com/office/drawing/2014/main" val="4250866100"/>
                    </a:ext>
                  </a:extLst>
                </a:gridCol>
                <a:gridCol w="4552025">
                  <a:extLst>
                    <a:ext uri="{9D8B030D-6E8A-4147-A177-3AD203B41FA5}">
                      <a16:colId xmlns:a16="http://schemas.microsoft.com/office/drawing/2014/main" val="2697738038"/>
                    </a:ext>
                  </a:extLst>
                </a:gridCol>
              </a:tblGrid>
              <a:tr h="462993">
                <a:tc>
                  <a:txBody>
                    <a:bodyPr/>
                    <a:lstStyle/>
                    <a:p>
                      <a:endParaRPr lang="en-US"/>
                    </a:p>
                  </a:txBody>
                  <a:tcPr/>
                </a:tc>
                <a:tc>
                  <a:txBody>
                    <a:bodyPr/>
                    <a:lstStyle/>
                    <a:p>
                      <a:r>
                        <a:rPr lang="en-US" dirty="0"/>
                        <a:t>Challenges</a:t>
                      </a:r>
                    </a:p>
                  </a:txBody>
                  <a:tcPr/>
                </a:tc>
                <a:tc>
                  <a:txBody>
                    <a:bodyPr/>
                    <a:lstStyle/>
                    <a:p>
                      <a:r>
                        <a:rPr lang="en-GB" dirty="0">
                          <a:latin typeface="Arial"/>
                          <a:ea typeface="Arial"/>
                          <a:cs typeface="Arial"/>
                          <a:sym typeface="Arial"/>
                        </a:rPr>
                        <a:t>Mitigation Strategies</a:t>
                      </a:r>
                      <a:endParaRPr lang="en-US" dirty="0"/>
                    </a:p>
                  </a:txBody>
                  <a:tcPr/>
                </a:tc>
                <a:extLst>
                  <a:ext uri="{0D108BD9-81ED-4DB2-BD59-A6C34878D82A}">
                    <a16:rowId xmlns:a16="http://schemas.microsoft.com/office/drawing/2014/main" val="23668351"/>
                  </a:ext>
                </a:extLst>
              </a:tr>
              <a:tr h="913302">
                <a:tc>
                  <a:txBody>
                    <a:bodyPr/>
                    <a:lstStyle/>
                    <a:p>
                      <a:r>
                        <a:rPr lang="en-US" dirty="0"/>
                        <a:t>1</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dirty="0">
                          <a:latin typeface="Arial"/>
                          <a:ea typeface="Arial"/>
                          <a:cs typeface="Arial"/>
                          <a:sym typeface="Arial"/>
                        </a:rPr>
                        <a:t>Inadequacy and High turnover of trained health workers affecting continuity and quality of SRHR service delivery.</a:t>
                      </a:r>
                    </a:p>
                  </a:txBody>
                  <a:tcPr/>
                </a:tc>
                <a:tc>
                  <a:txBody>
                    <a:bodyPr/>
                    <a:lstStyle/>
                    <a:p>
                      <a:r>
                        <a:rPr lang="en-US" dirty="0"/>
                        <a:t>Logistic support provided to motivate Community midwives and Nurses deployed to HTR and high density PHCs</a:t>
                      </a:r>
                    </a:p>
                  </a:txBody>
                  <a:tcPr/>
                </a:tc>
                <a:extLst>
                  <a:ext uri="{0D108BD9-81ED-4DB2-BD59-A6C34878D82A}">
                    <a16:rowId xmlns:a16="http://schemas.microsoft.com/office/drawing/2014/main" val="3683249436"/>
                  </a:ext>
                </a:extLst>
              </a:tr>
              <a:tr h="2524900">
                <a:tc>
                  <a:txBody>
                    <a:bodyPr/>
                    <a:lstStyle/>
                    <a:p>
                      <a:r>
                        <a:rPr lang="en-US"/>
                        <a:t>2</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dirty="0">
                          <a:latin typeface="Arial"/>
                          <a:ea typeface="Arial"/>
                          <a:cs typeface="Arial"/>
                          <a:sym typeface="Arial"/>
                        </a:rPr>
                        <a:t>Poor Quality of Data from NHMIS Health Facilities: Inaccurate, incomplete, or delayed data reporting from health facilities using NHMIS tools.</a:t>
                      </a:r>
                    </a:p>
                  </a:txBody>
                  <a:tcPr/>
                </a:tc>
                <a:tc>
                  <a:txBody>
                    <a:bodyPr/>
                    <a:lstStyle/>
                    <a:p>
                      <a:pPr marL="800100" lvl="1" indent="-342900">
                        <a:lnSpc>
                          <a:spcPct val="115000"/>
                        </a:lnSpc>
                        <a:spcBef>
                          <a:spcPts val="0"/>
                        </a:spcBef>
                        <a:buFont typeface="Wingdings" panose="05000000000000000000" pitchFamily="2" charset="2"/>
                        <a:buChar char="§"/>
                      </a:pPr>
                      <a:r>
                        <a:rPr lang="en-GB" dirty="0">
                          <a:latin typeface="Arial"/>
                          <a:ea typeface="Arial"/>
                          <a:cs typeface="Arial"/>
                          <a:sym typeface="Arial"/>
                        </a:rPr>
                        <a:t>Provide regular data quality assessments (DQAs) and supportive supervision.</a:t>
                      </a:r>
                    </a:p>
                    <a:p>
                      <a:pPr marL="800100" lvl="1" indent="-342900">
                        <a:lnSpc>
                          <a:spcPct val="115000"/>
                        </a:lnSpc>
                        <a:spcBef>
                          <a:spcPts val="0"/>
                        </a:spcBef>
                        <a:buFont typeface="Wingdings" panose="05000000000000000000" pitchFamily="2" charset="2"/>
                        <a:buChar char="§"/>
                      </a:pPr>
                      <a:r>
                        <a:rPr lang="en-GB" dirty="0">
                          <a:latin typeface="Arial"/>
                          <a:ea typeface="Arial"/>
                          <a:cs typeface="Arial"/>
                          <a:sym typeface="Arial"/>
                        </a:rPr>
                        <a:t>Train facility staff on correct NHMIS data entry, indicator definitions, and reporting timelines.</a:t>
                      </a:r>
                    </a:p>
                    <a:p>
                      <a:pPr marL="800100" lvl="1" indent="-342900">
                        <a:lnSpc>
                          <a:spcPct val="115000"/>
                        </a:lnSpc>
                        <a:spcBef>
                          <a:spcPts val="0"/>
                        </a:spcBef>
                        <a:buFont typeface="Wingdings" panose="05000000000000000000" pitchFamily="2" charset="2"/>
                        <a:buChar char="§"/>
                      </a:pPr>
                      <a:r>
                        <a:rPr lang="en-GB" dirty="0">
                          <a:latin typeface="Arial"/>
                          <a:ea typeface="Arial"/>
                          <a:cs typeface="Arial"/>
                          <a:sym typeface="Arial"/>
                        </a:rPr>
                        <a:t>Implement routine data review meetings at LGA and State levels.</a:t>
                      </a:r>
                    </a:p>
                    <a:p>
                      <a:endParaRPr lang="en-US" dirty="0"/>
                    </a:p>
                  </a:txBody>
                  <a:tcPr/>
                </a:tc>
                <a:extLst>
                  <a:ext uri="{0D108BD9-81ED-4DB2-BD59-A6C34878D82A}">
                    <a16:rowId xmlns:a16="http://schemas.microsoft.com/office/drawing/2014/main" val="2286280238"/>
                  </a:ext>
                </a:extLst>
              </a:tr>
              <a:tr h="462993">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30349492"/>
                  </a:ext>
                </a:extLst>
              </a:tr>
              <a:tr h="462993">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159370248"/>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a:t>Key asks for the Steering Committee</a:t>
            </a:r>
            <a:endParaRPr/>
          </a:p>
        </p:txBody>
      </p:sp>
      <p:sp>
        <p:nvSpPr>
          <p:cNvPr id="204" name="Google Shape;204;p7"/>
          <p:cNvSpPr txBox="1">
            <a:spLocks noGrp="1"/>
          </p:cNvSpPr>
          <p:nvPr>
            <p:ph type="body" idx="1"/>
          </p:nvPr>
        </p:nvSpPr>
        <p:spPr>
          <a:xfrm>
            <a:off x="677334" y="1488613"/>
            <a:ext cx="8596668" cy="3880773"/>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115000"/>
              </a:lnSpc>
              <a:spcBef>
                <a:spcPts val="0"/>
              </a:spcBef>
              <a:spcAft>
                <a:spcPts val="0"/>
              </a:spcAft>
              <a:buSzPts val="1440"/>
              <a:buChar char="►"/>
            </a:pPr>
            <a:r>
              <a:rPr lang="en-GB" b="1" dirty="0">
                <a:latin typeface="Arial"/>
                <a:ea typeface="Arial"/>
                <a:cs typeface="Arial"/>
                <a:sym typeface="Arial"/>
              </a:rPr>
              <a:t>Support Fast tracking roll out of SBBC</a:t>
            </a:r>
          </a:p>
          <a:p>
            <a:pPr marL="342900" lvl="0" indent="-342900" algn="l" rtl="0">
              <a:lnSpc>
                <a:spcPct val="115000"/>
              </a:lnSpc>
              <a:spcBef>
                <a:spcPts val="0"/>
              </a:spcBef>
              <a:spcAft>
                <a:spcPts val="0"/>
              </a:spcAft>
              <a:buSzPts val="1440"/>
              <a:buChar char="►"/>
            </a:pPr>
            <a:endParaRPr lang="en-GB" b="1" dirty="0">
              <a:latin typeface="Arial"/>
              <a:ea typeface="Arial"/>
              <a:cs typeface="Arial"/>
              <a:sym typeface="Arial"/>
            </a:endParaRPr>
          </a:p>
          <a:p>
            <a:pPr marL="342900" lvl="0" indent="-342900" algn="l" rtl="0">
              <a:lnSpc>
                <a:spcPct val="115000"/>
              </a:lnSpc>
              <a:spcBef>
                <a:spcPts val="0"/>
              </a:spcBef>
              <a:spcAft>
                <a:spcPts val="0"/>
              </a:spcAft>
              <a:buSzPts val="1440"/>
              <a:buChar char="►"/>
            </a:pPr>
            <a:r>
              <a:rPr lang="en-GB" b="1" dirty="0">
                <a:latin typeface="Arial"/>
                <a:ea typeface="Arial"/>
                <a:cs typeface="Arial"/>
                <a:sym typeface="Arial"/>
              </a:rPr>
              <a:t>Support for ETS/Ambulance scheme to </a:t>
            </a:r>
            <a:r>
              <a:rPr lang="en-GB" b="1" dirty="0" err="1">
                <a:latin typeface="Arial"/>
                <a:ea typeface="Arial"/>
                <a:cs typeface="Arial"/>
                <a:sym typeface="Arial"/>
              </a:rPr>
              <a:t>fasttrack</a:t>
            </a:r>
            <a:r>
              <a:rPr lang="en-GB" b="1" dirty="0">
                <a:latin typeface="Arial"/>
                <a:ea typeface="Arial"/>
                <a:cs typeface="Arial"/>
                <a:sym typeface="Arial"/>
              </a:rPr>
              <a:t> referral</a:t>
            </a:r>
          </a:p>
          <a:p>
            <a:pPr marL="0" lvl="0" indent="0" algn="l" rtl="0">
              <a:lnSpc>
                <a:spcPct val="115000"/>
              </a:lnSpc>
              <a:spcBef>
                <a:spcPts val="0"/>
              </a:spcBef>
              <a:spcAft>
                <a:spcPts val="0"/>
              </a:spcAft>
              <a:buSzPts val="1440"/>
              <a:buNone/>
            </a:pPr>
            <a:endParaRPr lang="en-GB" b="1" dirty="0">
              <a:latin typeface="Arial"/>
              <a:ea typeface="Arial"/>
              <a:cs typeface="Arial"/>
              <a:sym typeface="Arial"/>
            </a:endParaRPr>
          </a:p>
          <a:p>
            <a:pPr marL="342900" lvl="0" indent="-342900" algn="l" rtl="0">
              <a:lnSpc>
                <a:spcPct val="115000"/>
              </a:lnSpc>
              <a:spcBef>
                <a:spcPts val="0"/>
              </a:spcBef>
              <a:spcAft>
                <a:spcPts val="0"/>
              </a:spcAft>
              <a:buSzPts val="1440"/>
              <a:buChar char="►"/>
            </a:pPr>
            <a:r>
              <a:rPr lang="en-GB" b="1" dirty="0">
                <a:latin typeface="Arial"/>
                <a:ea typeface="Arial"/>
                <a:cs typeface="Arial"/>
                <a:sym typeface="Arial"/>
              </a:rPr>
              <a:t>Provisions for establishment of neonatal corner at secondary facilities in MAMII LGAs</a:t>
            </a:r>
          </a:p>
          <a:p>
            <a:pPr marL="342900" lvl="0" indent="-342900" algn="l" rtl="0">
              <a:lnSpc>
                <a:spcPct val="115000"/>
              </a:lnSpc>
              <a:spcBef>
                <a:spcPts val="0"/>
              </a:spcBef>
              <a:spcAft>
                <a:spcPts val="0"/>
              </a:spcAft>
              <a:buSzPts val="1440"/>
              <a:buChar char="►"/>
            </a:pPr>
            <a:endParaRPr lang="en-GB" b="1" dirty="0">
              <a:latin typeface="Arial"/>
              <a:ea typeface="Arial"/>
              <a:cs typeface="Arial"/>
              <a:sym typeface="Arial"/>
            </a:endParaRPr>
          </a:p>
          <a:p>
            <a:pPr marL="342900" lvl="0" indent="-342900" algn="l" rtl="0">
              <a:lnSpc>
                <a:spcPct val="115000"/>
              </a:lnSpc>
              <a:spcBef>
                <a:spcPts val="0"/>
              </a:spcBef>
              <a:spcAft>
                <a:spcPts val="0"/>
              </a:spcAft>
              <a:buSzPts val="1440"/>
              <a:buChar char="►"/>
            </a:pPr>
            <a:r>
              <a:rPr lang="en-GB" b="1" dirty="0">
                <a:latin typeface="Arial"/>
                <a:ea typeface="Arial"/>
                <a:cs typeface="Arial"/>
                <a:sym typeface="Arial"/>
              </a:rPr>
              <a:t> High level Advocacy for Sustained Government Commitment </a:t>
            </a:r>
          </a:p>
          <a:p>
            <a:pPr marL="800100" lvl="1" indent="-342900">
              <a:lnSpc>
                <a:spcPct val="115000"/>
              </a:lnSpc>
              <a:spcBef>
                <a:spcPts val="0"/>
              </a:spcBef>
              <a:buFont typeface="Wingdings" panose="05000000000000000000" pitchFamily="2" charset="2"/>
              <a:buChar char="§"/>
            </a:pPr>
            <a:r>
              <a:rPr lang="en-GB" dirty="0">
                <a:latin typeface="Arial"/>
                <a:ea typeface="Arial"/>
                <a:cs typeface="Arial"/>
                <a:sym typeface="Arial"/>
              </a:rPr>
              <a:t>Adamawa State Government allocated ₦50 million this year to enhance the procurement of FP commodities — positive progress.</a:t>
            </a:r>
          </a:p>
          <a:p>
            <a:pPr marL="457200" lvl="1" indent="0">
              <a:lnSpc>
                <a:spcPct val="115000"/>
              </a:lnSpc>
              <a:spcBef>
                <a:spcPts val="0"/>
              </a:spcBef>
              <a:buNone/>
            </a:pPr>
            <a:endParaRPr lang="en-GB" dirty="0">
              <a:latin typeface="Arial"/>
              <a:ea typeface="Arial"/>
              <a:cs typeface="Arial"/>
              <a:sym typeface="Arial"/>
            </a:endParaRPr>
          </a:p>
          <a:p>
            <a:pPr marL="800100" lvl="1" indent="-342900">
              <a:lnSpc>
                <a:spcPct val="115000"/>
              </a:lnSpc>
              <a:spcBef>
                <a:spcPts val="0"/>
              </a:spcBef>
              <a:buFont typeface="Wingdings" panose="05000000000000000000" pitchFamily="2" charset="2"/>
              <a:buChar char="§"/>
            </a:pPr>
            <a:r>
              <a:rPr lang="en-GB" dirty="0">
                <a:latin typeface="Arial"/>
                <a:ea typeface="Arial"/>
                <a:cs typeface="Arial"/>
                <a:sym typeface="Arial"/>
              </a:rPr>
              <a:t>Continued and increased government counterpart funding is needed to sustain and scale up project interventions</a:t>
            </a:r>
          </a:p>
          <a:p>
            <a:pPr marL="457200" lvl="1" indent="0">
              <a:lnSpc>
                <a:spcPct val="115000"/>
              </a:lnSpc>
              <a:spcBef>
                <a:spcPts val="0"/>
              </a:spcBef>
              <a:buNone/>
            </a:pPr>
            <a:r>
              <a:rPr lang="en-GB" dirty="0">
                <a:latin typeface="Arial"/>
                <a:ea typeface="Arial"/>
                <a:cs typeface="Arial"/>
                <a:sym typeface="Arial"/>
              </a:rPr>
              <a:t>.</a:t>
            </a:r>
          </a:p>
        </p:txBody>
      </p:sp>
      <p:pic>
        <p:nvPicPr>
          <p:cNvPr id="205" name="Google Shape;205;p7"/>
          <p:cNvPicPr preferRelativeResize="0"/>
          <p:nvPr/>
        </p:nvPicPr>
        <p:blipFill rotWithShape="1">
          <a:blip r:embed="rId3">
            <a:alphaModFix/>
          </a:blip>
          <a:srcRect/>
          <a:stretch/>
        </p:blipFill>
        <p:spPr>
          <a:xfrm>
            <a:off x="6596613" y="5849982"/>
            <a:ext cx="931439" cy="869244"/>
          </a:xfrm>
          <a:prstGeom prst="rect">
            <a:avLst/>
          </a:prstGeom>
          <a:noFill/>
          <a:ln>
            <a:noFill/>
          </a:ln>
        </p:spPr>
      </p:pic>
      <p:pic>
        <p:nvPicPr>
          <p:cNvPr id="206" name="Google Shape;206;p7" descr="Coat of arms of Nigeria - Wikipedia"/>
          <p:cNvPicPr preferRelativeResize="0"/>
          <p:nvPr/>
        </p:nvPicPr>
        <p:blipFill rotWithShape="1">
          <a:blip r:embed="rId4">
            <a:alphaModFix/>
          </a:blip>
          <a:srcRect/>
          <a:stretch/>
        </p:blipFill>
        <p:spPr>
          <a:xfrm>
            <a:off x="5288221" y="5896185"/>
            <a:ext cx="715736" cy="607223"/>
          </a:xfrm>
          <a:prstGeom prst="rect">
            <a:avLst/>
          </a:prstGeom>
          <a:noFill/>
          <a:ln>
            <a:noFill/>
          </a:ln>
        </p:spPr>
      </p:pic>
      <p:pic>
        <p:nvPicPr>
          <p:cNvPr id="207" name="Google Shape;207;p7"/>
          <p:cNvPicPr preferRelativeResize="0"/>
          <p:nvPr/>
        </p:nvPicPr>
        <p:blipFill rotWithShape="1">
          <a:blip r:embed="rId5">
            <a:alphaModFix/>
          </a:blip>
          <a:srcRect/>
          <a:stretch/>
        </p:blipFill>
        <p:spPr>
          <a:xfrm>
            <a:off x="9967079" y="6090589"/>
            <a:ext cx="1956157" cy="423529"/>
          </a:xfrm>
          <a:prstGeom prst="rect">
            <a:avLst/>
          </a:prstGeom>
          <a:noFill/>
          <a:ln>
            <a:noFill/>
          </a:ln>
        </p:spPr>
      </p:pic>
      <p:pic>
        <p:nvPicPr>
          <p:cNvPr id="208" name="Google Shape;208;p7"/>
          <p:cNvPicPr preferRelativeResize="0"/>
          <p:nvPr/>
        </p:nvPicPr>
        <p:blipFill rotWithShape="1">
          <a:blip r:embed="rId6">
            <a:alphaModFix/>
          </a:blip>
          <a:srcRect/>
          <a:stretch/>
        </p:blipFill>
        <p:spPr>
          <a:xfrm>
            <a:off x="8186859" y="5906958"/>
            <a:ext cx="1317982" cy="7907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80" y="31750"/>
            <a:ext cx="10515600" cy="522605"/>
          </a:xfrm>
        </p:spPr>
        <p:txBody>
          <a:bodyPr/>
          <a:lstStyle/>
          <a:p>
            <a:r>
              <a:rPr lang="en-US" sz="2800" b="1" dirty="0">
                <a:latin typeface="Times New Roman" panose="02020603050405020304" pitchFamily="18" charset="0"/>
                <a:cs typeface="Times New Roman" panose="02020603050405020304" pitchFamily="18" charset="0"/>
                <a:sym typeface="+mn-ea"/>
              </a:rPr>
              <a:t>Training of AYPs and HCWs at LGA Level</a:t>
            </a:r>
          </a:p>
        </p:txBody>
      </p:sp>
      <p:pic>
        <p:nvPicPr>
          <p:cNvPr id="17" name="Picture 5" descr="IMG_256"/>
          <p:cNvPicPr>
            <a:picLocks noChangeAspect="1"/>
          </p:cNvPicPr>
          <p:nvPr/>
        </p:nvPicPr>
        <p:blipFill>
          <a:blip r:embed="rId2"/>
          <a:stretch>
            <a:fillRect/>
          </a:stretch>
        </p:blipFill>
        <p:spPr>
          <a:xfrm>
            <a:off x="55245" y="551815"/>
            <a:ext cx="3934460" cy="2655570"/>
          </a:xfrm>
          <a:prstGeom prst="rect">
            <a:avLst/>
          </a:prstGeom>
          <a:noFill/>
          <a:ln w="9525">
            <a:noFill/>
          </a:ln>
        </p:spPr>
      </p:pic>
      <p:pic>
        <p:nvPicPr>
          <p:cNvPr id="14" name="Picture 2" descr="IMG_256"/>
          <p:cNvPicPr>
            <a:picLocks noChangeAspect="1"/>
          </p:cNvPicPr>
          <p:nvPr/>
        </p:nvPicPr>
        <p:blipFill>
          <a:blip r:embed="rId3"/>
          <a:stretch>
            <a:fillRect/>
          </a:stretch>
        </p:blipFill>
        <p:spPr>
          <a:xfrm>
            <a:off x="4053840" y="558165"/>
            <a:ext cx="3674110" cy="2626995"/>
          </a:xfrm>
          <a:prstGeom prst="rect">
            <a:avLst/>
          </a:prstGeom>
          <a:noFill/>
          <a:ln w="9525">
            <a:noFill/>
          </a:ln>
        </p:spPr>
      </p:pic>
      <p:pic>
        <p:nvPicPr>
          <p:cNvPr id="16" name="Picture 4" descr="IMG_256"/>
          <p:cNvPicPr>
            <a:picLocks noChangeAspect="1"/>
          </p:cNvPicPr>
          <p:nvPr/>
        </p:nvPicPr>
        <p:blipFill>
          <a:blip r:embed="rId4"/>
          <a:srcRect t="19940"/>
          <a:stretch>
            <a:fillRect/>
          </a:stretch>
        </p:blipFill>
        <p:spPr>
          <a:xfrm>
            <a:off x="7865745" y="497840"/>
            <a:ext cx="4137660" cy="2663825"/>
          </a:xfrm>
          <a:prstGeom prst="rect">
            <a:avLst/>
          </a:prstGeom>
          <a:noFill/>
          <a:ln w="9525">
            <a:noFill/>
          </a:ln>
        </p:spPr>
      </p:pic>
      <p:pic>
        <p:nvPicPr>
          <p:cNvPr id="8" name="Picture 1" descr="IMG_256"/>
          <p:cNvPicPr>
            <a:picLocks noChangeAspect="1"/>
          </p:cNvPicPr>
          <p:nvPr/>
        </p:nvPicPr>
        <p:blipFill>
          <a:blip r:embed="rId5"/>
          <a:stretch>
            <a:fillRect/>
          </a:stretch>
        </p:blipFill>
        <p:spPr>
          <a:xfrm>
            <a:off x="79375" y="3281045"/>
            <a:ext cx="3811905" cy="2706370"/>
          </a:xfrm>
          <a:prstGeom prst="rect">
            <a:avLst/>
          </a:prstGeom>
          <a:noFill/>
          <a:ln w="9525">
            <a:noFill/>
          </a:ln>
        </p:spPr>
      </p:pic>
      <p:pic>
        <p:nvPicPr>
          <p:cNvPr id="20" name="Picture 2" descr="IMG_256"/>
          <p:cNvPicPr>
            <a:picLocks noChangeAspect="1"/>
          </p:cNvPicPr>
          <p:nvPr/>
        </p:nvPicPr>
        <p:blipFill>
          <a:blip r:embed="rId6"/>
          <a:stretch>
            <a:fillRect/>
          </a:stretch>
        </p:blipFill>
        <p:spPr>
          <a:xfrm>
            <a:off x="3891915" y="3281680"/>
            <a:ext cx="3663950" cy="2690495"/>
          </a:xfrm>
          <a:prstGeom prst="rect">
            <a:avLst/>
          </a:prstGeom>
          <a:noFill/>
          <a:ln w="9525">
            <a:noFill/>
          </a:ln>
        </p:spPr>
      </p:pic>
      <p:pic>
        <p:nvPicPr>
          <p:cNvPr id="21" name="Picture 3" descr="IMG_256"/>
          <p:cNvPicPr>
            <a:picLocks noChangeAspect="1"/>
          </p:cNvPicPr>
          <p:nvPr/>
        </p:nvPicPr>
        <p:blipFill>
          <a:blip r:embed="rId7"/>
          <a:srcRect t="31673" b="4654"/>
          <a:stretch>
            <a:fillRect/>
          </a:stretch>
        </p:blipFill>
        <p:spPr>
          <a:xfrm>
            <a:off x="7613015" y="3186113"/>
            <a:ext cx="4535170" cy="2846705"/>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80" y="31750"/>
            <a:ext cx="10515600" cy="522605"/>
          </a:xfrm>
        </p:spPr>
        <p:txBody>
          <a:bodyPr/>
          <a:lstStyle/>
          <a:p>
            <a:r>
              <a:rPr lang="en-US" sz="2800" b="1">
                <a:latin typeface="Times New Roman" panose="02020603050405020304" pitchFamily="18" charset="0"/>
                <a:cs typeface="Times New Roman" panose="02020603050405020304" pitchFamily="18" charset="0"/>
                <a:sym typeface="+mn-ea"/>
              </a:rPr>
              <a:t>Training of AYPs and HCWs at LGA Level in Adamawa State</a:t>
            </a:r>
          </a:p>
        </p:txBody>
      </p:sp>
      <p:pic>
        <p:nvPicPr>
          <p:cNvPr id="22" name="Picture 4" descr="IMG_256"/>
          <p:cNvPicPr>
            <a:picLocks noChangeAspect="1"/>
          </p:cNvPicPr>
          <p:nvPr/>
        </p:nvPicPr>
        <p:blipFill>
          <a:blip r:embed="rId2"/>
          <a:stretch>
            <a:fillRect/>
          </a:stretch>
        </p:blipFill>
        <p:spPr>
          <a:xfrm>
            <a:off x="241935" y="473075"/>
            <a:ext cx="5050790" cy="2880995"/>
          </a:xfrm>
          <a:prstGeom prst="rect">
            <a:avLst/>
          </a:prstGeom>
          <a:noFill/>
          <a:ln w="9525">
            <a:noFill/>
          </a:ln>
        </p:spPr>
      </p:pic>
      <p:pic>
        <p:nvPicPr>
          <p:cNvPr id="23" name="Picture 5" descr="IMG_256"/>
          <p:cNvPicPr>
            <a:picLocks noChangeAspect="1"/>
          </p:cNvPicPr>
          <p:nvPr/>
        </p:nvPicPr>
        <p:blipFill>
          <a:blip r:embed="rId3"/>
          <a:srcRect t="24123"/>
          <a:stretch>
            <a:fillRect/>
          </a:stretch>
        </p:blipFill>
        <p:spPr>
          <a:xfrm>
            <a:off x="5641340" y="439420"/>
            <a:ext cx="6033770" cy="2914650"/>
          </a:xfrm>
          <a:prstGeom prst="rect">
            <a:avLst/>
          </a:prstGeom>
          <a:noFill/>
          <a:ln w="9525">
            <a:noFill/>
          </a:ln>
        </p:spPr>
      </p:pic>
      <p:pic>
        <p:nvPicPr>
          <p:cNvPr id="24" name="Picture 6" descr="IMG_256"/>
          <p:cNvPicPr>
            <a:picLocks noChangeAspect="1"/>
          </p:cNvPicPr>
          <p:nvPr/>
        </p:nvPicPr>
        <p:blipFill>
          <a:blip r:embed="rId4"/>
          <a:stretch>
            <a:fillRect/>
          </a:stretch>
        </p:blipFill>
        <p:spPr>
          <a:xfrm>
            <a:off x="132715" y="3429000"/>
            <a:ext cx="5343525" cy="3312160"/>
          </a:xfrm>
          <a:prstGeom prst="rect">
            <a:avLst/>
          </a:prstGeom>
          <a:noFill/>
          <a:ln w="9525">
            <a:noFill/>
          </a:ln>
        </p:spPr>
      </p:pic>
      <p:pic>
        <p:nvPicPr>
          <p:cNvPr id="3" name="Picture 2"/>
          <p:cNvPicPr>
            <a:picLocks noChangeAspect="1"/>
          </p:cNvPicPr>
          <p:nvPr/>
        </p:nvPicPr>
        <p:blipFill>
          <a:blip r:embed="rId5"/>
          <a:stretch>
            <a:fillRect/>
          </a:stretch>
        </p:blipFill>
        <p:spPr>
          <a:xfrm>
            <a:off x="5708015" y="3404235"/>
            <a:ext cx="6033770" cy="335534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335" y="359410"/>
            <a:ext cx="2684145" cy="3441700"/>
          </a:xfrm>
          <a:prstGeom prst="rect">
            <a:avLst/>
          </a:prstGeom>
        </p:spPr>
      </p:pic>
      <p:pic>
        <p:nvPicPr>
          <p:cNvPr id="5" name="Picture 4"/>
          <p:cNvPicPr>
            <a:picLocks noChangeAspect="1"/>
          </p:cNvPicPr>
          <p:nvPr/>
        </p:nvPicPr>
        <p:blipFill>
          <a:blip r:embed="rId3"/>
          <a:stretch>
            <a:fillRect/>
          </a:stretch>
        </p:blipFill>
        <p:spPr>
          <a:xfrm>
            <a:off x="3029585" y="359410"/>
            <a:ext cx="2825750" cy="3441700"/>
          </a:xfrm>
          <a:prstGeom prst="rect">
            <a:avLst/>
          </a:prstGeom>
        </p:spPr>
      </p:pic>
      <p:pic>
        <p:nvPicPr>
          <p:cNvPr id="6" name="Picture 5"/>
          <p:cNvPicPr>
            <a:picLocks noChangeAspect="1"/>
          </p:cNvPicPr>
          <p:nvPr/>
        </p:nvPicPr>
        <p:blipFill>
          <a:blip r:embed="rId4"/>
          <a:stretch>
            <a:fillRect/>
          </a:stretch>
        </p:blipFill>
        <p:spPr>
          <a:xfrm>
            <a:off x="6060440" y="359410"/>
            <a:ext cx="2875915" cy="3441700"/>
          </a:xfrm>
          <a:prstGeom prst="rect">
            <a:avLst/>
          </a:prstGeom>
        </p:spPr>
      </p:pic>
      <p:pic>
        <p:nvPicPr>
          <p:cNvPr id="7" name="Picture 6"/>
          <p:cNvPicPr>
            <a:picLocks noChangeAspect="1"/>
          </p:cNvPicPr>
          <p:nvPr/>
        </p:nvPicPr>
        <p:blipFill>
          <a:blip r:embed="rId5"/>
          <a:stretch>
            <a:fillRect/>
          </a:stretch>
        </p:blipFill>
        <p:spPr>
          <a:xfrm>
            <a:off x="9196705" y="359410"/>
            <a:ext cx="2699385" cy="3441700"/>
          </a:xfrm>
          <a:prstGeom prst="rect">
            <a:avLst/>
          </a:prstGeom>
        </p:spPr>
      </p:pic>
      <p:pic>
        <p:nvPicPr>
          <p:cNvPr id="8" name="Picture 7"/>
          <p:cNvPicPr>
            <a:picLocks noChangeAspect="1"/>
          </p:cNvPicPr>
          <p:nvPr/>
        </p:nvPicPr>
        <p:blipFill>
          <a:blip r:embed="rId6"/>
          <a:stretch>
            <a:fillRect/>
          </a:stretch>
        </p:blipFill>
        <p:spPr>
          <a:xfrm>
            <a:off x="140335" y="3929380"/>
            <a:ext cx="2684145" cy="2887345"/>
          </a:xfrm>
          <a:prstGeom prst="rect">
            <a:avLst/>
          </a:prstGeom>
        </p:spPr>
      </p:pic>
      <p:pic>
        <p:nvPicPr>
          <p:cNvPr id="9" name="Picture 8"/>
          <p:cNvPicPr>
            <a:picLocks noChangeAspect="1"/>
          </p:cNvPicPr>
          <p:nvPr/>
        </p:nvPicPr>
        <p:blipFill>
          <a:blip r:embed="rId7"/>
          <a:stretch>
            <a:fillRect/>
          </a:stretch>
        </p:blipFill>
        <p:spPr>
          <a:xfrm>
            <a:off x="2891790" y="3929380"/>
            <a:ext cx="2710815" cy="2837180"/>
          </a:xfrm>
          <a:prstGeom prst="rect">
            <a:avLst/>
          </a:prstGeom>
        </p:spPr>
      </p:pic>
      <p:pic>
        <p:nvPicPr>
          <p:cNvPr id="10" name="Picture 9"/>
          <p:cNvPicPr>
            <a:picLocks noChangeAspect="1"/>
          </p:cNvPicPr>
          <p:nvPr/>
        </p:nvPicPr>
        <p:blipFill>
          <a:blip r:embed="rId8"/>
          <a:stretch>
            <a:fillRect/>
          </a:stretch>
        </p:blipFill>
        <p:spPr>
          <a:xfrm>
            <a:off x="5767705" y="3928745"/>
            <a:ext cx="5823585" cy="2837180"/>
          </a:xfrm>
          <a:prstGeom prst="rect">
            <a:avLst/>
          </a:prstGeom>
        </p:spPr>
      </p:pic>
      <p:pic>
        <p:nvPicPr>
          <p:cNvPr id="2" name="Picture 1">
            <a:extLst>
              <a:ext uri="{FF2B5EF4-FFF2-40B4-BE49-F238E27FC236}">
                <a16:creationId xmlns:a16="http://schemas.microsoft.com/office/drawing/2014/main" id="{3110232B-FCEE-1D71-4C4F-C6068D3B9654}"/>
              </a:ext>
            </a:extLst>
          </p:cNvPr>
          <p:cNvPicPr>
            <a:picLocks noChangeAspect="1"/>
          </p:cNvPicPr>
          <p:nvPr/>
        </p:nvPicPr>
        <p:blipFill>
          <a:blip r:embed="rId9"/>
          <a:stretch>
            <a:fillRect/>
          </a:stretch>
        </p:blipFill>
        <p:spPr>
          <a:xfrm>
            <a:off x="5842000" y="3801110"/>
            <a:ext cx="6350000" cy="3568700"/>
          </a:xfrm>
          <a:prstGeom prst="rect">
            <a:avLst/>
          </a:prstGeom>
        </p:spPr>
      </p:pic>
      <p:pic>
        <p:nvPicPr>
          <p:cNvPr id="3" name="Picture 2">
            <a:extLst>
              <a:ext uri="{FF2B5EF4-FFF2-40B4-BE49-F238E27FC236}">
                <a16:creationId xmlns:a16="http://schemas.microsoft.com/office/drawing/2014/main" id="{6FEF8B4E-D0C7-6D4E-C71D-207DF0A9B38F}"/>
              </a:ext>
            </a:extLst>
          </p:cNvPr>
          <p:cNvPicPr>
            <a:picLocks noChangeAspect="1"/>
          </p:cNvPicPr>
          <p:nvPr/>
        </p:nvPicPr>
        <p:blipFill>
          <a:blip r:embed="rId10"/>
          <a:stretch>
            <a:fillRect/>
          </a:stretch>
        </p:blipFill>
        <p:spPr>
          <a:xfrm>
            <a:off x="5987415" y="92075"/>
            <a:ext cx="6350000" cy="35687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EB Meeting with LGA Chairmen 1"/>
          <p:cNvPicPr>
            <a:picLocks noChangeAspect="1"/>
          </p:cNvPicPr>
          <p:nvPr/>
        </p:nvPicPr>
        <p:blipFill>
          <a:blip r:embed="rId2"/>
          <a:stretch>
            <a:fillRect/>
          </a:stretch>
        </p:blipFill>
        <p:spPr>
          <a:xfrm>
            <a:off x="0" y="0"/>
            <a:ext cx="5315585" cy="2900045"/>
          </a:xfrm>
          <a:prstGeom prst="rect">
            <a:avLst/>
          </a:prstGeom>
        </p:spPr>
      </p:pic>
      <p:pic>
        <p:nvPicPr>
          <p:cNvPr id="3" name="Picture 2" descr="QEB Meeting with LGA Chairmen 5"/>
          <p:cNvPicPr>
            <a:picLocks noChangeAspect="1"/>
          </p:cNvPicPr>
          <p:nvPr/>
        </p:nvPicPr>
        <p:blipFill>
          <a:blip r:embed="rId3"/>
          <a:stretch>
            <a:fillRect/>
          </a:stretch>
        </p:blipFill>
        <p:spPr>
          <a:xfrm>
            <a:off x="5429250" y="0"/>
            <a:ext cx="5057140" cy="2899410"/>
          </a:xfrm>
          <a:prstGeom prst="rect">
            <a:avLst/>
          </a:prstGeom>
        </p:spPr>
      </p:pic>
      <p:pic>
        <p:nvPicPr>
          <p:cNvPr id="4" name="Picture 3"/>
          <p:cNvPicPr>
            <a:picLocks noChangeAspect="1"/>
          </p:cNvPicPr>
          <p:nvPr/>
        </p:nvPicPr>
        <p:blipFill>
          <a:blip r:embed="rId4"/>
          <a:stretch>
            <a:fillRect/>
          </a:stretch>
        </p:blipFill>
        <p:spPr>
          <a:xfrm>
            <a:off x="13335" y="2971800"/>
            <a:ext cx="5310505" cy="2823210"/>
          </a:xfrm>
          <a:prstGeom prst="rect">
            <a:avLst/>
          </a:prstGeom>
        </p:spPr>
      </p:pic>
      <p:pic>
        <p:nvPicPr>
          <p:cNvPr id="5" name="Picture 4"/>
          <p:cNvPicPr>
            <a:picLocks noChangeAspect="1"/>
          </p:cNvPicPr>
          <p:nvPr/>
        </p:nvPicPr>
        <p:blipFill>
          <a:blip r:embed="rId5"/>
          <a:stretch>
            <a:fillRect/>
          </a:stretch>
        </p:blipFill>
        <p:spPr>
          <a:xfrm>
            <a:off x="5429250" y="2971800"/>
            <a:ext cx="5057140" cy="2823210"/>
          </a:xfrm>
          <a:prstGeom prst="rect">
            <a:avLst/>
          </a:prstGeom>
        </p:spPr>
      </p:pic>
      <p:sp>
        <p:nvSpPr>
          <p:cNvPr id="8" name="Text Box 7"/>
          <p:cNvSpPr txBox="1"/>
          <p:nvPr/>
        </p:nvSpPr>
        <p:spPr>
          <a:xfrm>
            <a:off x="152400" y="6057265"/>
            <a:ext cx="10015855" cy="711200"/>
          </a:xfrm>
          <a:prstGeom prst="rect">
            <a:avLst/>
          </a:prstGeom>
          <a:noFill/>
          <a:ln>
            <a:solidFill>
              <a:schemeClr val="accent1"/>
            </a:solidFill>
          </a:ln>
        </p:spPr>
        <p:txBody>
          <a:bodyPr wrap="square" rtlCol="0">
            <a:noAutofit/>
          </a:bodyPr>
          <a:lstStyle/>
          <a:p>
            <a:pPr>
              <a:lnSpc>
                <a:spcPct val="100000"/>
              </a:lnSpc>
            </a:pPr>
            <a:r>
              <a:rPr lang="en-US" altLang="en-US" sz="2000">
                <a:latin typeface="Elephant" panose="02020904090505020303" charset="0"/>
                <a:cs typeface="Elephant" panose="02020904090505020303" charset="0"/>
              </a:rPr>
              <a:t>Quarterly Review Meeting with LG Chairmen and ESs on Mainstreaming GBV an Harmful Practice Adamawa state</a:t>
            </a:r>
          </a:p>
        </p:txBody>
      </p:sp>
      <p:pic>
        <p:nvPicPr>
          <p:cNvPr id="7" name="Picture 6" descr="ADSPHCDA Logo"/>
          <p:cNvPicPr>
            <a:picLocks noChangeAspect="1"/>
          </p:cNvPicPr>
          <p:nvPr/>
        </p:nvPicPr>
        <p:blipFill>
          <a:blip r:embed="rId6"/>
          <a:stretch>
            <a:fillRect/>
          </a:stretch>
        </p:blipFill>
        <p:spPr>
          <a:xfrm>
            <a:off x="10514965" y="0"/>
            <a:ext cx="1692275" cy="159321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63CCD1-F457-62EB-4B61-C56157AB04DE}"/>
              </a:ext>
            </a:extLst>
          </p:cNvPr>
          <p:cNvPicPr>
            <a:picLocks noChangeAspect="1"/>
          </p:cNvPicPr>
          <p:nvPr/>
        </p:nvPicPr>
        <p:blipFill>
          <a:blip r:embed="rId2"/>
          <a:stretch>
            <a:fillRect/>
          </a:stretch>
        </p:blipFill>
        <p:spPr>
          <a:xfrm>
            <a:off x="413657" y="489857"/>
            <a:ext cx="4223657" cy="4223657"/>
          </a:xfrm>
          <a:prstGeom prst="rect">
            <a:avLst/>
          </a:prstGeom>
        </p:spPr>
      </p:pic>
      <p:pic>
        <p:nvPicPr>
          <p:cNvPr id="3" name="Picture 2">
            <a:extLst>
              <a:ext uri="{FF2B5EF4-FFF2-40B4-BE49-F238E27FC236}">
                <a16:creationId xmlns:a16="http://schemas.microsoft.com/office/drawing/2014/main" id="{21B18CE3-4599-3DA1-552D-A7988E8E6559}"/>
              </a:ext>
            </a:extLst>
          </p:cNvPr>
          <p:cNvPicPr>
            <a:picLocks noChangeAspect="1"/>
          </p:cNvPicPr>
          <p:nvPr/>
        </p:nvPicPr>
        <p:blipFill>
          <a:blip r:embed="rId3"/>
          <a:stretch>
            <a:fillRect/>
          </a:stretch>
        </p:blipFill>
        <p:spPr>
          <a:xfrm>
            <a:off x="4737201" y="598714"/>
            <a:ext cx="4951798" cy="3037115"/>
          </a:xfrm>
          <a:prstGeom prst="rect">
            <a:avLst/>
          </a:prstGeom>
        </p:spPr>
      </p:pic>
      <p:pic>
        <p:nvPicPr>
          <p:cNvPr id="4" name="Picture 3">
            <a:extLst>
              <a:ext uri="{FF2B5EF4-FFF2-40B4-BE49-F238E27FC236}">
                <a16:creationId xmlns:a16="http://schemas.microsoft.com/office/drawing/2014/main" id="{380FF54D-188F-2B19-B2B4-E055845ACF57}"/>
              </a:ext>
            </a:extLst>
          </p:cNvPr>
          <p:cNvPicPr>
            <a:picLocks noChangeAspect="1"/>
          </p:cNvPicPr>
          <p:nvPr/>
        </p:nvPicPr>
        <p:blipFill>
          <a:blip r:embed="rId4"/>
          <a:stretch>
            <a:fillRect/>
          </a:stretch>
        </p:blipFill>
        <p:spPr>
          <a:xfrm>
            <a:off x="10277782" y="238546"/>
            <a:ext cx="1694835" cy="1591194"/>
          </a:xfrm>
          <a:prstGeom prst="rect">
            <a:avLst/>
          </a:prstGeom>
        </p:spPr>
      </p:pic>
      <p:pic>
        <p:nvPicPr>
          <p:cNvPr id="5" name="Picture 4">
            <a:extLst>
              <a:ext uri="{FF2B5EF4-FFF2-40B4-BE49-F238E27FC236}">
                <a16:creationId xmlns:a16="http://schemas.microsoft.com/office/drawing/2014/main" id="{C56B44A6-F5DA-0A7F-EE34-BC6105C4B745}"/>
              </a:ext>
            </a:extLst>
          </p:cNvPr>
          <p:cNvPicPr>
            <a:picLocks noChangeAspect="1"/>
          </p:cNvPicPr>
          <p:nvPr/>
        </p:nvPicPr>
        <p:blipFill>
          <a:blip r:embed="rId5"/>
          <a:stretch>
            <a:fillRect/>
          </a:stretch>
        </p:blipFill>
        <p:spPr>
          <a:xfrm>
            <a:off x="4737201" y="3813810"/>
            <a:ext cx="5410200" cy="2434590"/>
          </a:xfrm>
          <a:prstGeom prst="rect">
            <a:avLst/>
          </a:prstGeom>
        </p:spPr>
      </p:pic>
      <p:sp>
        <p:nvSpPr>
          <p:cNvPr id="7" name="Text Box 9">
            <a:extLst>
              <a:ext uri="{FF2B5EF4-FFF2-40B4-BE49-F238E27FC236}">
                <a16:creationId xmlns:a16="http://schemas.microsoft.com/office/drawing/2014/main" id="{EC7F43D5-4A25-29A3-6653-CEBB82B5799B}"/>
              </a:ext>
            </a:extLst>
          </p:cNvPr>
          <p:cNvSpPr txBox="1"/>
          <p:nvPr/>
        </p:nvSpPr>
        <p:spPr>
          <a:xfrm>
            <a:off x="740229" y="5983604"/>
            <a:ext cx="3167742" cy="529591"/>
          </a:xfrm>
          <a:prstGeom prst="rect">
            <a:avLst/>
          </a:prstGeom>
          <a:noFill/>
          <a:ln>
            <a:solidFill>
              <a:schemeClr val="accent1"/>
            </a:solidFill>
          </a:ln>
        </p:spPr>
        <p:txBody>
          <a:bodyPr wrap="square" rtlCol="0">
            <a:noAutofit/>
          </a:bodyPr>
          <a:lstStyle/>
          <a:p>
            <a:pPr>
              <a:lnSpc>
                <a:spcPct val="100000"/>
              </a:lnSpc>
            </a:pPr>
            <a:r>
              <a:rPr lang="en-US" altLang="en-US" sz="2000" dirty="0">
                <a:latin typeface="Elephant" panose="02020904090505020303" charset="0"/>
                <a:cs typeface="Elephant" panose="02020904090505020303" charset="0"/>
              </a:rPr>
              <a:t>BEmONC Training</a:t>
            </a:r>
          </a:p>
        </p:txBody>
      </p:sp>
    </p:spTree>
    <p:extLst>
      <p:ext uri="{BB962C8B-B14F-4D97-AF65-F5344CB8AC3E}">
        <p14:creationId xmlns:p14="http://schemas.microsoft.com/office/powerpoint/2010/main" val="1717036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2C63806-1AA2-0F45-1DD2-1F5FDD17612E}"/>
              </a:ext>
            </a:extLst>
          </p:cNvPr>
          <p:cNvPicPr>
            <a:picLocks noGrp="1" noChangeAspect="1"/>
          </p:cNvPicPr>
          <p:nvPr>
            <p:ph idx="1"/>
          </p:nvPr>
        </p:nvPicPr>
        <p:blipFill>
          <a:blip r:embed="rId2"/>
          <a:stretch>
            <a:fillRect/>
          </a:stretch>
        </p:blipFill>
        <p:spPr>
          <a:xfrm>
            <a:off x="0" y="664027"/>
            <a:ext cx="6286349" cy="4714762"/>
          </a:xfrm>
          <a:prstGeom prst="rect">
            <a:avLst/>
          </a:prstGeom>
        </p:spPr>
      </p:pic>
      <p:sp>
        <p:nvSpPr>
          <p:cNvPr id="5" name="TextBox 4">
            <a:extLst>
              <a:ext uri="{FF2B5EF4-FFF2-40B4-BE49-F238E27FC236}">
                <a16:creationId xmlns:a16="http://schemas.microsoft.com/office/drawing/2014/main" id="{80308E9A-3AA0-FA61-D97F-6E19A0584465}"/>
              </a:ext>
            </a:extLst>
          </p:cNvPr>
          <p:cNvSpPr txBox="1"/>
          <p:nvPr/>
        </p:nvSpPr>
        <p:spPr>
          <a:xfrm>
            <a:off x="408366" y="174171"/>
            <a:ext cx="4207177" cy="646331"/>
          </a:xfrm>
          <a:prstGeom prst="rect">
            <a:avLst/>
          </a:prstGeom>
          <a:noFill/>
        </p:spPr>
        <p:txBody>
          <a:bodyPr wrap="square" rtlCol="0">
            <a:spAutoFit/>
          </a:bodyPr>
          <a:lstStyle/>
          <a:p>
            <a:r>
              <a:rPr lang="en-US" b="1" dirty="0"/>
              <a:t>IMCI+ training GROUP PHOTOGRAPH 1</a:t>
            </a:r>
            <a:r>
              <a:rPr lang="en-US" b="1" baseline="30000" dirty="0"/>
              <a:t>ST</a:t>
            </a:r>
            <a:r>
              <a:rPr lang="en-US" b="1" dirty="0"/>
              <a:t>  CLUSTER  </a:t>
            </a:r>
          </a:p>
        </p:txBody>
      </p:sp>
      <p:pic>
        <p:nvPicPr>
          <p:cNvPr id="7" name="Picture 6">
            <a:extLst>
              <a:ext uri="{FF2B5EF4-FFF2-40B4-BE49-F238E27FC236}">
                <a16:creationId xmlns:a16="http://schemas.microsoft.com/office/drawing/2014/main" id="{E4BD388D-3E5F-951E-E127-648799B9F7CD}"/>
              </a:ext>
            </a:extLst>
          </p:cNvPr>
          <p:cNvPicPr>
            <a:picLocks noChangeAspect="1"/>
          </p:cNvPicPr>
          <p:nvPr/>
        </p:nvPicPr>
        <p:blipFill>
          <a:blip r:embed="rId3"/>
          <a:stretch>
            <a:fillRect/>
          </a:stretch>
        </p:blipFill>
        <p:spPr>
          <a:xfrm>
            <a:off x="6286349" y="1219200"/>
            <a:ext cx="5829451" cy="4474029"/>
          </a:xfrm>
          <a:prstGeom prst="rect">
            <a:avLst/>
          </a:prstGeom>
        </p:spPr>
      </p:pic>
      <p:sp>
        <p:nvSpPr>
          <p:cNvPr id="9" name="TextBox 8">
            <a:extLst>
              <a:ext uri="{FF2B5EF4-FFF2-40B4-BE49-F238E27FC236}">
                <a16:creationId xmlns:a16="http://schemas.microsoft.com/office/drawing/2014/main" id="{1DD1C6E1-1E5C-ED25-BF2A-F7693485A4EE}"/>
              </a:ext>
            </a:extLst>
          </p:cNvPr>
          <p:cNvSpPr txBox="1"/>
          <p:nvPr/>
        </p:nvSpPr>
        <p:spPr>
          <a:xfrm>
            <a:off x="6369081" y="664027"/>
            <a:ext cx="5220265" cy="369332"/>
          </a:xfrm>
          <a:prstGeom prst="rect">
            <a:avLst/>
          </a:prstGeom>
          <a:noFill/>
        </p:spPr>
        <p:txBody>
          <a:bodyPr wrap="square" rtlCol="0">
            <a:spAutoFit/>
          </a:bodyPr>
          <a:lstStyle/>
          <a:p>
            <a:r>
              <a:rPr lang="en-US" b="1" dirty="0"/>
              <a:t>DEMONSTRATING PULSE OXIMETER </a:t>
            </a:r>
          </a:p>
        </p:txBody>
      </p:sp>
    </p:spTree>
    <p:extLst>
      <p:ext uri="{BB962C8B-B14F-4D97-AF65-F5344CB8AC3E}">
        <p14:creationId xmlns:p14="http://schemas.microsoft.com/office/powerpoint/2010/main" val="884305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64F09-BBBD-083E-5B48-1419948D2800}"/>
            </a:ext>
          </a:extLst>
        </p:cNvPr>
        <p:cNvGrpSpPr/>
        <p:nvPr/>
      </p:nvGrpSpPr>
      <p:grpSpPr>
        <a:xfrm>
          <a:off x="0" y="0"/>
          <a:ext cx="0" cy="0"/>
          <a:chOff x="0" y="0"/>
          <a:chExt cx="0" cy="0"/>
        </a:xfrm>
      </p:grpSpPr>
      <p:pic>
        <p:nvPicPr>
          <p:cNvPr id="2" name="Picture 1" descr="A graphic of a number of vaccinations&#10;&#10;AI-generated content may be incorrect.">
            <a:extLst>
              <a:ext uri="{FF2B5EF4-FFF2-40B4-BE49-F238E27FC236}">
                <a16:creationId xmlns:a16="http://schemas.microsoft.com/office/drawing/2014/main" id="{2F281BEF-BF20-4EFB-ED93-567A5B5EADCD}"/>
              </a:ext>
            </a:extLst>
          </p:cNvPr>
          <p:cNvPicPr>
            <a:picLocks noChangeAspect="1"/>
          </p:cNvPicPr>
          <p:nvPr/>
        </p:nvPicPr>
        <p:blipFill>
          <a:blip r:embed="rId3"/>
          <a:srcRect l="40888" t="77906" r="2303" b="1278"/>
          <a:stretch/>
        </p:blipFill>
        <p:spPr>
          <a:xfrm>
            <a:off x="5294408" y="1199410"/>
            <a:ext cx="6897592" cy="5180209"/>
          </a:xfrm>
          <a:prstGeom prst="rect">
            <a:avLst/>
          </a:prstGeom>
        </p:spPr>
      </p:pic>
      <p:pic>
        <p:nvPicPr>
          <p:cNvPr id="8" name="Picture 7">
            <a:extLst>
              <a:ext uri="{FF2B5EF4-FFF2-40B4-BE49-F238E27FC236}">
                <a16:creationId xmlns:a16="http://schemas.microsoft.com/office/drawing/2014/main" id="{0DE54731-48EA-CE5A-D1B1-EA7C5FDC71C3}"/>
              </a:ext>
            </a:extLst>
          </p:cNvPr>
          <p:cNvPicPr>
            <a:picLocks noChangeAspect="1"/>
          </p:cNvPicPr>
          <p:nvPr/>
        </p:nvPicPr>
        <p:blipFill>
          <a:blip r:embed="rId4"/>
          <a:stretch>
            <a:fillRect/>
          </a:stretch>
        </p:blipFill>
        <p:spPr>
          <a:xfrm flipH="1">
            <a:off x="2279631" y="4410325"/>
            <a:ext cx="73822" cy="550070"/>
          </a:xfrm>
          <a:prstGeom prst="rect">
            <a:avLst/>
          </a:prstGeom>
        </p:spPr>
      </p:pic>
      <p:sp>
        <p:nvSpPr>
          <p:cNvPr id="5" name="Oval 4">
            <a:extLst>
              <a:ext uri="{FF2B5EF4-FFF2-40B4-BE49-F238E27FC236}">
                <a16:creationId xmlns:a16="http://schemas.microsoft.com/office/drawing/2014/main" id="{0E25E0A9-4EF1-7F9E-574E-AA6F39399E26}"/>
              </a:ext>
            </a:extLst>
          </p:cNvPr>
          <p:cNvSpPr/>
          <p:nvPr/>
        </p:nvSpPr>
        <p:spPr>
          <a:xfrm>
            <a:off x="6930280" y="2310789"/>
            <a:ext cx="1112548" cy="914400"/>
          </a:xfrm>
          <a:prstGeom prst="ellips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t>144</a:t>
            </a:r>
          </a:p>
        </p:txBody>
      </p:sp>
      <p:sp>
        <p:nvSpPr>
          <p:cNvPr id="6" name="Oval 5">
            <a:extLst>
              <a:ext uri="{FF2B5EF4-FFF2-40B4-BE49-F238E27FC236}">
                <a16:creationId xmlns:a16="http://schemas.microsoft.com/office/drawing/2014/main" id="{63478F15-F5C8-3E40-C60D-A46BF14E09E9}"/>
              </a:ext>
            </a:extLst>
          </p:cNvPr>
          <p:cNvSpPr/>
          <p:nvPr/>
        </p:nvSpPr>
        <p:spPr>
          <a:xfrm>
            <a:off x="8808238" y="2414300"/>
            <a:ext cx="1033152" cy="90252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40</a:t>
            </a:r>
          </a:p>
        </p:txBody>
      </p:sp>
      <p:sp>
        <p:nvSpPr>
          <p:cNvPr id="9" name="Oval 8">
            <a:extLst>
              <a:ext uri="{FF2B5EF4-FFF2-40B4-BE49-F238E27FC236}">
                <a16:creationId xmlns:a16="http://schemas.microsoft.com/office/drawing/2014/main" id="{E97153C9-F646-93EA-12AF-1F3A339F68D5}"/>
              </a:ext>
            </a:extLst>
          </p:cNvPr>
          <p:cNvSpPr/>
          <p:nvPr/>
        </p:nvSpPr>
        <p:spPr>
          <a:xfrm>
            <a:off x="10606800" y="2419600"/>
            <a:ext cx="1033152" cy="91440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77</a:t>
            </a:r>
          </a:p>
        </p:txBody>
      </p:sp>
      <p:sp>
        <p:nvSpPr>
          <p:cNvPr id="10" name="TextBox 25">
            <a:extLst>
              <a:ext uri="{FF2B5EF4-FFF2-40B4-BE49-F238E27FC236}">
                <a16:creationId xmlns:a16="http://schemas.microsoft.com/office/drawing/2014/main" id="{BE077A2F-FFF4-BB99-66F2-DB51F3D95664}"/>
              </a:ext>
            </a:extLst>
          </p:cNvPr>
          <p:cNvSpPr txBox="1"/>
          <p:nvPr/>
        </p:nvSpPr>
        <p:spPr>
          <a:xfrm>
            <a:off x="10339949" y="6056992"/>
            <a:ext cx="1846626" cy="21544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270" fontAlgn="base">
              <a:spcBef>
                <a:spcPct val="20000"/>
              </a:spcBef>
              <a:spcAft>
                <a:spcPct val="0"/>
              </a:spcAft>
              <a:buClr>
                <a:srgbClr val="339966"/>
              </a:buClr>
              <a:defRPr/>
            </a:pPr>
            <a:r>
              <a:rPr lang="en-US" sz="1400" dirty="0">
                <a:solidFill>
                  <a:srgbClr val="1F1F1F"/>
                </a:solidFill>
                <a:latin typeface="Arial"/>
                <a:ea typeface="ＭＳ Ｐゴシック"/>
              </a:rPr>
              <a:t>NDHS 2023/2024</a:t>
            </a:r>
            <a:endParaRPr lang="en-US" dirty="0"/>
          </a:p>
        </p:txBody>
      </p:sp>
      <p:graphicFrame>
        <p:nvGraphicFramePr>
          <p:cNvPr id="12" name="Table 11">
            <a:extLst>
              <a:ext uri="{FF2B5EF4-FFF2-40B4-BE49-F238E27FC236}">
                <a16:creationId xmlns:a16="http://schemas.microsoft.com/office/drawing/2014/main" id="{58B7528C-A406-C235-D54A-8FAED48A5554}"/>
              </a:ext>
            </a:extLst>
          </p:cNvPr>
          <p:cNvGraphicFramePr>
            <a:graphicFrameLocks noGrp="1"/>
          </p:cNvGraphicFramePr>
          <p:nvPr>
            <p:extLst>
              <p:ext uri="{D42A27DB-BD31-4B8C-83A1-F6EECF244321}">
                <p14:modId xmlns:p14="http://schemas.microsoft.com/office/powerpoint/2010/main" val="642112038"/>
              </p:ext>
            </p:extLst>
          </p:nvPr>
        </p:nvGraphicFramePr>
        <p:xfrm>
          <a:off x="0" y="347910"/>
          <a:ext cx="5173365" cy="5905624"/>
        </p:xfrm>
        <a:graphic>
          <a:graphicData uri="http://schemas.openxmlformats.org/drawingml/2006/table">
            <a:tbl>
              <a:tblPr firstRow="1" bandRow="1">
                <a:tableStyleId>{F4CA04D2-119F-4CF4-8861-DECC87AA82A0}</a:tableStyleId>
              </a:tblPr>
              <a:tblGrid>
                <a:gridCol w="2767708">
                  <a:extLst>
                    <a:ext uri="{9D8B030D-6E8A-4147-A177-3AD203B41FA5}">
                      <a16:colId xmlns:a16="http://schemas.microsoft.com/office/drawing/2014/main" val="2026982043"/>
                    </a:ext>
                  </a:extLst>
                </a:gridCol>
                <a:gridCol w="2405657">
                  <a:extLst>
                    <a:ext uri="{9D8B030D-6E8A-4147-A177-3AD203B41FA5}">
                      <a16:colId xmlns:a16="http://schemas.microsoft.com/office/drawing/2014/main" val="865460150"/>
                    </a:ext>
                  </a:extLst>
                </a:gridCol>
              </a:tblGrid>
              <a:tr h="890772">
                <a:tc>
                  <a:txBody>
                    <a:bodyPr/>
                    <a:lstStyle/>
                    <a:p>
                      <a:pPr algn="l" fontAlgn="b"/>
                      <a:r>
                        <a:rPr lang="en-US" sz="2000" b="1" u="none" strike="noStrike" cap="none" spc="0" dirty="0">
                          <a:solidFill>
                            <a:schemeClr val="tx1"/>
                          </a:solidFill>
                          <a:effectLst/>
                        </a:rPr>
                        <a:t>Total Population (Projected)</a:t>
                      </a:r>
                      <a:endParaRPr lang="en-US" sz="2000" b="1" i="0" u="none" strike="noStrike" cap="none" spc="0" dirty="0">
                        <a:solidFill>
                          <a:schemeClr val="tx1"/>
                        </a:solidFill>
                        <a:effectLst/>
                        <a:latin typeface="Calibri" panose="020F0502020204030204" pitchFamily="34" charset="0"/>
                      </a:endParaRPr>
                    </a:p>
                  </a:txBody>
                  <a:tcPr marL="78938" marR="4217" marT="60721" marB="60721" anchor="b"/>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2400" b="1" i="0" u="none" strike="noStrike" cap="none" spc="0" dirty="0">
                          <a:solidFill>
                            <a:schemeClr val="tx1"/>
                          </a:solidFill>
                          <a:effectLst/>
                          <a:latin typeface="Calibri" panose="020F0502020204030204" pitchFamily="34" charset="0"/>
                        </a:rPr>
                        <a:t>5,357,785</a:t>
                      </a:r>
                    </a:p>
                  </a:txBody>
                  <a:tcPr marL="78938" marR="4217" marT="60721" marB="60721" anchor="b"/>
                </a:tc>
                <a:extLst>
                  <a:ext uri="{0D108BD9-81ED-4DB2-BD59-A6C34878D82A}">
                    <a16:rowId xmlns:a16="http://schemas.microsoft.com/office/drawing/2014/main" val="3306755529"/>
                  </a:ext>
                </a:extLst>
              </a:tr>
              <a:tr h="962052">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2000" b="1" u="none" strike="noStrike" cap="none" spc="0" dirty="0">
                          <a:solidFill>
                            <a:schemeClr val="tx1"/>
                          </a:solidFill>
                          <a:effectLst/>
                        </a:rPr>
                        <a:t>Women</a:t>
                      </a:r>
                      <a:r>
                        <a:rPr lang="en-US" sz="2000" b="1" i="0" u="none" strike="noStrike" cap="none" spc="0" dirty="0">
                          <a:solidFill>
                            <a:schemeClr val="tx1"/>
                          </a:solidFill>
                          <a:effectLst/>
                          <a:latin typeface="Calibri" panose="020F0502020204030204" pitchFamily="34" charset="0"/>
                        </a:rPr>
                        <a:t> </a:t>
                      </a:r>
                      <a:r>
                        <a:rPr lang="en-US" sz="2000" b="1" u="none" strike="noStrike" cap="none" spc="0" dirty="0">
                          <a:solidFill>
                            <a:schemeClr val="tx1"/>
                          </a:solidFill>
                          <a:effectLst/>
                        </a:rPr>
                        <a:t>of Childbearing Age</a:t>
                      </a:r>
                      <a:endParaRPr lang="en-US" sz="2000" b="1" i="0" u="none" strike="noStrike" cap="none" spc="0" dirty="0">
                        <a:solidFill>
                          <a:schemeClr val="tx1"/>
                        </a:solidFill>
                        <a:effectLst/>
                        <a:latin typeface="Calibri" panose="020F0502020204030204" pitchFamily="34" charset="0"/>
                      </a:endParaRPr>
                    </a:p>
                  </a:txBody>
                  <a:tcPr marL="78938" marR="4217" marT="60721" marB="60721" anchor="b"/>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2400" b="1" u="none" strike="noStrike" cap="none" spc="0" dirty="0">
                          <a:solidFill>
                            <a:schemeClr val="tx1"/>
                          </a:solidFill>
                          <a:effectLst/>
                        </a:rPr>
                        <a:t>1,017,725</a:t>
                      </a:r>
                      <a:endParaRPr lang="en-US" sz="2400" b="1" i="0" u="none" strike="noStrike" cap="none" spc="0" dirty="0">
                        <a:solidFill>
                          <a:schemeClr val="tx1"/>
                        </a:solidFill>
                        <a:effectLst/>
                        <a:latin typeface="Calibri" panose="020F0502020204030204" pitchFamily="34" charset="0"/>
                      </a:endParaRPr>
                    </a:p>
                  </a:txBody>
                  <a:tcPr marL="78938" marR="4217" marT="60721" marB="60721" anchor="b"/>
                </a:tc>
                <a:extLst>
                  <a:ext uri="{0D108BD9-81ED-4DB2-BD59-A6C34878D82A}">
                    <a16:rowId xmlns:a16="http://schemas.microsoft.com/office/drawing/2014/main" val="4225668676"/>
                  </a:ext>
                </a:extLst>
              </a:tr>
              <a:tr h="905740">
                <a:tc>
                  <a:txBody>
                    <a:bodyPr/>
                    <a:lstStyle/>
                    <a:p>
                      <a:pPr algn="l" fontAlgn="b"/>
                      <a:r>
                        <a:rPr lang="en-US" sz="2000" b="1" i="0" u="none" strike="noStrike" cap="none" spc="0" dirty="0">
                          <a:solidFill>
                            <a:schemeClr val="tx1"/>
                          </a:solidFill>
                          <a:effectLst/>
                          <a:latin typeface="Calibri" panose="020F0502020204030204" pitchFamily="34" charset="0"/>
                        </a:rPr>
                        <a:t>Pregnant women</a:t>
                      </a:r>
                    </a:p>
                  </a:txBody>
                  <a:tcPr marL="78938" marR="4217" marT="60721" marB="60721" anchor="b"/>
                </a:tc>
                <a:tc>
                  <a:txBody>
                    <a:bodyPr/>
                    <a:lstStyle/>
                    <a:p>
                      <a:pPr algn="ctr" fontAlgn="b"/>
                      <a:r>
                        <a:rPr lang="en-US" sz="2400" b="1" u="none" strike="noStrike" cap="none" spc="0" dirty="0">
                          <a:solidFill>
                            <a:schemeClr val="tx1"/>
                          </a:solidFill>
                          <a:effectLst/>
                        </a:rPr>
                        <a:t>267,889</a:t>
                      </a:r>
                      <a:endParaRPr lang="en-US" sz="2400" b="1" i="0" u="none" strike="noStrike" cap="none" spc="0" dirty="0">
                        <a:solidFill>
                          <a:schemeClr val="tx1"/>
                        </a:solidFill>
                        <a:effectLst/>
                        <a:latin typeface="Calibri" panose="020F0502020204030204" pitchFamily="34" charset="0"/>
                      </a:endParaRPr>
                    </a:p>
                  </a:txBody>
                  <a:tcPr marL="78938" marR="4217" marT="60721" marB="60721" anchor="b"/>
                </a:tc>
                <a:extLst>
                  <a:ext uri="{0D108BD9-81ED-4DB2-BD59-A6C34878D82A}">
                    <a16:rowId xmlns:a16="http://schemas.microsoft.com/office/drawing/2014/main" val="4007133601"/>
                  </a:ext>
                </a:extLst>
              </a:tr>
              <a:tr h="989562">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2000" b="1" u="none" strike="noStrike" cap="none" spc="0" dirty="0">
                          <a:solidFill>
                            <a:schemeClr val="tx1"/>
                          </a:solidFill>
                          <a:effectLst/>
                        </a:rPr>
                        <a:t>U1 Population</a:t>
                      </a:r>
                      <a:endParaRPr lang="en-US" sz="2000" b="1" i="0" u="none" strike="noStrike" cap="none" spc="0" dirty="0">
                        <a:solidFill>
                          <a:schemeClr val="tx1"/>
                        </a:solidFill>
                        <a:effectLst/>
                        <a:latin typeface="Calibri" panose="020F0502020204030204" pitchFamily="34" charset="0"/>
                      </a:endParaRPr>
                    </a:p>
                    <a:p>
                      <a:pPr algn="ctr" fontAlgn="b"/>
                      <a:endParaRPr lang="en-US" sz="2000" b="1" i="0" u="none" strike="noStrike" cap="none" spc="0" dirty="0">
                        <a:solidFill>
                          <a:schemeClr val="tx1"/>
                        </a:solidFill>
                        <a:effectLst/>
                        <a:latin typeface="Calibri" panose="020F0502020204030204" pitchFamily="34" charset="0"/>
                      </a:endParaRPr>
                    </a:p>
                  </a:txBody>
                  <a:tcPr marL="78938" marR="4217" marT="60721" marB="60721" anchor="b"/>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2400" b="1" u="none" strike="noStrike" cap="none" spc="0" dirty="0">
                          <a:solidFill>
                            <a:schemeClr val="tx1"/>
                          </a:solidFill>
                          <a:effectLst/>
                        </a:rPr>
                        <a:t>214,311</a:t>
                      </a:r>
                      <a:endParaRPr lang="en-US" sz="2400" b="1" i="0" u="none" strike="noStrike" cap="none" spc="0" dirty="0">
                        <a:solidFill>
                          <a:schemeClr val="tx1"/>
                        </a:solidFill>
                        <a:effectLst/>
                        <a:latin typeface="Calibri" panose="020F0502020204030204" pitchFamily="34" charset="0"/>
                      </a:endParaRPr>
                    </a:p>
                    <a:p>
                      <a:pPr algn="ctr" fontAlgn="b"/>
                      <a:endParaRPr lang="en-US" sz="2400" b="1" i="0" u="none" strike="noStrike" cap="none" spc="0" dirty="0">
                        <a:solidFill>
                          <a:schemeClr val="tx1"/>
                        </a:solidFill>
                        <a:effectLst/>
                        <a:latin typeface="Calibri" panose="020F0502020204030204" pitchFamily="34" charset="0"/>
                      </a:endParaRPr>
                    </a:p>
                  </a:txBody>
                  <a:tcPr marL="78938" marR="4217" marT="60721" marB="60721" anchor="b"/>
                </a:tc>
                <a:extLst>
                  <a:ext uri="{0D108BD9-81ED-4DB2-BD59-A6C34878D82A}">
                    <a16:rowId xmlns:a16="http://schemas.microsoft.com/office/drawing/2014/main" val="3672601178"/>
                  </a:ext>
                </a:extLst>
              </a:tr>
              <a:tr h="954516">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2000" b="1" u="none" strike="noStrike" cap="none" spc="0" dirty="0">
                          <a:solidFill>
                            <a:schemeClr val="tx1"/>
                          </a:solidFill>
                          <a:effectLst/>
                        </a:rPr>
                        <a:t>U5 Population</a:t>
                      </a:r>
                      <a:endParaRPr lang="en-US" sz="2000" b="1" i="0" u="none" strike="noStrike" cap="none" spc="0" dirty="0">
                        <a:solidFill>
                          <a:schemeClr val="tx1"/>
                        </a:solidFill>
                        <a:effectLst/>
                        <a:latin typeface="Calibri" panose="020F0502020204030204" pitchFamily="34" charset="0"/>
                      </a:endParaRPr>
                    </a:p>
                    <a:p>
                      <a:pPr algn="ctr" fontAlgn="b"/>
                      <a:endParaRPr lang="en-US" sz="2000" b="1" i="0" u="none" strike="noStrike" cap="none" spc="0" dirty="0">
                        <a:solidFill>
                          <a:schemeClr val="tx1"/>
                        </a:solidFill>
                        <a:effectLst/>
                        <a:latin typeface="Calibri" panose="020F0502020204030204" pitchFamily="34" charset="0"/>
                      </a:endParaRPr>
                    </a:p>
                  </a:txBody>
                  <a:tcPr marL="78938" marR="4217" marT="60721" marB="60721" anchor="b"/>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2400" b="1" u="none" strike="noStrike" cap="none" spc="0" dirty="0">
                          <a:solidFill>
                            <a:schemeClr val="tx1"/>
                          </a:solidFill>
                          <a:effectLst/>
                        </a:rPr>
                        <a:t>1,071,557</a:t>
                      </a:r>
                      <a:endParaRPr lang="en-US" sz="2400" b="1" i="0" u="none" strike="noStrike" cap="none" spc="0" dirty="0">
                        <a:solidFill>
                          <a:schemeClr val="tx1"/>
                        </a:solidFill>
                        <a:effectLst/>
                        <a:latin typeface="Calibri" panose="020F0502020204030204" pitchFamily="34" charset="0"/>
                      </a:endParaRPr>
                    </a:p>
                    <a:p>
                      <a:pPr algn="ctr" fontAlgn="b"/>
                      <a:endParaRPr lang="en-US" sz="2400" b="1" i="0" u="none" strike="noStrike" cap="none" spc="0" dirty="0">
                        <a:solidFill>
                          <a:schemeClr val="tx1"/>
                        </a:solidFill>
                        <a:effectLst/>
                        <a:latin typeface="Calibri" panose="020F0502020204030204" pitchFamily="34" charset="0"/>
                      </a:endParaRPr>
                    </a:p>
                  </a:txBody>
                  <a:tcPr marL="78938" marR="4217" marT="60721" marB="60721" anchor="b"/>
                </a:tc>
                <a:extLst>
                  <a:ext uri="{0D108BD9-81ED-4DB2-BD59-A6C34878D82A}">
                    <a16:rowId xmlns:a16="http://schemas.microsoft.com/office/drawing/2014/main" val="3946722586"/>
                  </a:ext>
                </a:extLst>
              </a:tr>
              <a:tr h="1202982">
                <a:tc>
                  <a:txBody>
                    <a:bodyPr/>
                    <a:lstStyle/>
                    <a:p>
                      <a:pPr algn="l" fontAlgn="b"/>
                      <a:r>
                        <a:rPr lang="en-US" sz="2000" b="1" i="0" u="none" strike="noStrike" cap="none" spc="0" dirty="0">
                          <a:solidFill>
                            <a:schemeClr val="tx1"/>
                          </a:solidFill>
                          <a:effectLst/>
                          <a:latin typeface="Calibri" panose="020F0502020204030204" pitchFamily="34" charset="0"/>
                        </a:rPr>
                        <a:t>Adolescent population (10-19)</a:t>
                      </a:r>
                    </a:p>
                  </a:txBody>
                  <a:tcPr marL="78938" marR="4217" marT="60721" marB="60721" anchor="b"/>
                </a:tc>
                <a:tc>
                  <a:txBody>
                    <a:bodyPr/>
                    <a:lstStyle/>
                    <a:p>
                      <a:pPr algn="ctr" fontAlgn="b"/>
                      <a:r>
                        <a:rPr lang="en-US" sz="2400" b="1" i="0" u="none" strike="noStrike" cap="none" spc="0" dirty="0">
                          <a:solidFill>
                            <a:schemeClr val="tx1"/>
                          </a:solidFill>
                          <a:effectLst/>
                          <a:latin typeface="Calibri" panose="020F0502020204030204" pitchFamily="34" charset="0"/>
                        </a:rPr>
                        <a:t>841,173</a:t>
                      </a:r>
                    </a:p>
                    <a:p>
                      <a:pPr algn="ctr" fontAlgn="b"/>
                      <a:endParaRPr lang="en-US" sz="2400" b="1" i="0" u="none" strike="noStrike" cap="none" spc="0" dirty="0">
                        <a:solidFill>
                          <a:schemeClr val="tx1"/>
                        </a:solidFill>
                        <a:effectLst/>
                        <a:latin typeface="Calibri" panose="020F0502020204030204" pitchFamily="34" charset="0"/>
                      </a:endParaRPr>
                    </a:p>
                  </a:txBody>
                  <a:tcPr marL="78938" marR="4217" marT="60721" marB="60721" anchor="b"/>
                </a:tc>
                <a:extLst>
                  <a:ext uri="{0D108BD9-81ED-4DB2-BD59-A6C34878D82A}">
                    <a16:rowId xmlns:a16="http://schemas.microsoft.com/office/drawing/2014/main" val="3211767153"/>
                  </a:ext>
                </a:extLst>
              </a:tr>
            </a:tbl>
          </a:graphicData>
        </a:graphic>
      </p:graphicFrame>
    </p:spTree>
    <p:extLst>
      <p:ext uri="{BB962C8B-B14F-4D97-AF65-F5344CB8AC3E}">
        <p14:creationId xmlns:p14="http://schemas.microsoft.com/office/powerpoint/2010/main" val="1667034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DF3068-B38F-3D4B-64AF-2C48687DACEB}"/>
              </a:ext>
            </a:extLst>
          </p:cNvPr>
          <p:cNvPicPr>
            <a:picLocks noChangeAspect="1"/>
          </p:cNvPicPr>
          <p:nvPr/>
        </p:nvPicPr>
        <p:blipFill>
          <a:blip r:embed="rId3"/>
          <a:srcRect l="8207" r="8211"/>
          <a:stretch>
            <a:fillRect/>
          </a:stretch>
        </p:blipFill>
        <p:spPr>
          <a:xfrm>
            <a:off x="0" y="83359"/>
            <a:ext cx="7642746" cy="6857990"/>
          </a:xfrm>
          <a:prstGeom prst="rect">
            <a:avLst/>
          </a:prstGeom>
        </p:spPr>
      </p:pic>
      <p:pic>
        <p:nvPicPr>
          <p:cNvPr id="4" name="Content Placeholder 3">
            <a:extLst>
              <a:ext uri="{FF2B5EF4-FFF2-40B4-BE49-F238E27FC236}">
                <a16:creationId xmlns:a16="http://schemas.microsoft.com/office/drawing/2014/main" id="{3BA5CDDD-5882-00D4-10DD-201CDD060C0D}"/>
              </a:ext>
            </a:extLst>
          </p:cNvPr>
          <p:cNvPicPr>
            <a:picLocks noGrp="1" noChangeAspect="1"/>
          </p:cNvPicPr>
          <p:nvPr>
            <p:ph idx="1"/>
          </p:nvPr>
        </p:nvPicPr>
        <p:blipFill>
          <a:blip r:embed="rId4"/>
          <a:srcRect l="19589" r="21465"/>
          <a:stretch>
            <a:fillRect/>
          </a:stretch>
        </p:blipFill>
        <p:spPr>
          <a:xfrm>
            <a:off x="7809454" y="1"/>
            <a:ext cx="4382546" cy="3345645"/>
          </a:xfrm>
          <a:prstGeom prst="rect">
            <a:avLst/>
          </a:prstGeom>
        </p:spPr>
      </p:pic>
      <p:sp>
        <p:nvSpPr>
          <p:cNvPr id="5" name="TextBox 4">
            <a:extLst>
              <a:ext uri="{FF2B5EF4-FFF2-40B4-BE49-F238E27FC236}">
                <a16:creationId xmlns:a16="http://schemas.microsoft.com/office/drawing/2014/main" id="{8C079B09-B264-257D-E563-399109118042}"/>
              </a:ext>
            </a:extLst>
          </p:cNvPr>
          <p:cNvSpPr txBox="1"/>
          <p:nvPr/>
        </p:nvSpPr>
        <p:spPr>
          <a:xfrm>
            <a:off x="159489" y="83359"/>
            <a:ext cx="7389627" cy="192024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dirty="0">
                <a:solidFill>
                  <a:schemeClr val="bg1"/>
                </a:solidFill>
              </a:rPr>
              <a:t>Auxiliary Community Based Health Workers: MAMA-TO-MAMA SUPPORT GROUP TRAINING </a:t>
            </a:r>
          </a:p>
        </p:txBody>
      </p:sp>
      <p:pic>
        <p:nvPicPr>
          <p:cNvPr id="2" name="Picture 1">
            <a:extLst>
              <a:ext uri="{FF2B5EF4-FFF2-40B4-BE49-F238E27FC236}">
                <a16:creationId xmlns:a16="http://schemas.microsoft.com/office/drawing/2014/main" id="{22BBEB44-4BD6-E7FF-9E26-D00FA242ACE8}"/>
              </a:ext>
            </a:extLst>
          </p:cNvPr>
          <p:cNvPicPr>
            <a:picLocks noChangeAspect="1"/>
          </p:cNvPicPr>
          <p:nvPr/>
        </p:nvPicPr>
        <p:blipFill>
          <a:blip r:embed="rId5"/>
          <a:srcRect r="1754" b="-1"/>
          <a:stretch>
            <a:fillRect/>
          </a:stretch>
        </p:blipFill>
        <p:spPr>
          <a:xfrm>
            <a:off x="7809462" y="3512354"/>
            <a:ext cx="4382545" cy="3345646"/>
          </a:xfrm>
          <a:prstGeom prst="rect">
            <a:avLst/>
          </a:prstGeom>
        </p:spPr>
      </p:pic>
    </p:spTree>
    <p:extLst>
      <p:ext uri="{BB962C8B-B14F-4D97-AF65-F5344CB8AC3E}">
        <p14:creationId xmlns:p14="http://schemas.microsoft.com/office/powerpoint/2010/main" val="591502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8"/>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rmAutofit/>
          </a:bodyPr>
          <a:lstStyle/>
          <a:p>
            <a:pPr marL="0" lvl="0" indent="0" algn="r" rtl="0">
              <a:lnSpc>
                <a:spcPct val="100000"/>
              </a:lnSpc>
              <a:spcBef>
                <a:spcPts val="0"/>
              </a:spcBef>
              <a:spcAft>
                <a:spcPts val="0"/>
              </a:spcAft>
              <a:buClr>
                <a:schemeClr val="accent1"/>
              </a:buClr>
              <a:buSzPts val="5400"/>
              <a:buFont typeface="Trebuchet MS"/>
              <a:buNone/>
            </a:pPr>
            <a:r>
              <a:rPr lang="en-US"/>
              <a:t>Thank you</a:t>
            </a:r>
            <a:endParaRPr/>
          </a:p>
        </p:txBody>
      </p:sp>
      <p:sp>
        <p:nvSpPr>
          <p:cNvPr id="214" name="Google Shape;214;p8"/>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SzPts val="1440"/>
              <a:buNone/>
            </a:pPr>
            <a:endParaRPr/>
          </a:p>
        </p:txBody>
      </p:sp>
      <p:pic>
        <p:nvPicPr>
          <p:cNvPr id="215" name="Google Shape;215;p8"/>
          <p:cNvPicPr preferRelativeResize="0"/>
          <p:nvPr/>
        </p:nvPicPr>
        <p:blipFill rotWithShape="1">
          <a:blip r:embed="rId3">
            <a:alphaModFix/>
          </a:blip>
          <a:srcRect/>
          <a:stretch/>
        </p:blipFill>
        <p:spPr>
          <a:xfrm>
            <a:off x="6596613" y="5849982"/>
            <a:ext cx="931439" cy="869244"/>
          </a:xfrm>
          <a:prstGeom prst="rect">
            <a:avLst/>
          </a:prstGeom>
          <a:noFill/>
          <a:ln>
            <a:noFill/>
          </a:ln>
        </p:spPr>
      </p:pic>
      <p:pic>
        <p:nvPicPr>
          <p:cNvPr id="216" name="Google Shape;216;p8" descr="Coat of arms of Nigeria - Wikipedia"/>
          <p:cNvPicPr preferRelativeResize="0"/>
          <p:nvPr/>
        </p:nvPicPr>
        <p:blipFill rotWithShape="1">
          <a:blip r:embed="rId4">
            <a:alphaModFix/>
          </a:blip>
          <a:srcRect/>
          <a:stretch/>
        </p:blipFill>
        <p:spPr>
          <a:xfrm>
            <a:off x="5288221" y="5896185"/>
            <a:ext cx="715736" cy="607223"/>
          </a:xfrm>
          <a:prstGeom prst="rect">
            <a:avLst/>
          </a:prstGeom>
          <a:noFill/>
          <a:ln>
            <a:noFill/>
          </a:ln>
        </p:spPr>
      </p:pic>
      <p:pic>
        <p:nvPicPr>
          <p:cNvPr id="217" name="Google Shape;217;p8"/>
          <p:cNvPicPr preferRelativeResize="0"/>
          <p:nvPr/>
        </p:nvPicPr>
        <p:blipFill rotWithShape="1">
          <a:blip r:embed="rId5">
            <a:alphaModFix/>
          </a:blip>
          <a:srcRect/>
          <a:stretch/>
        </p:blipFill>
        <p:spPr>
          <a:xfrm>
            <a:off x="9967079" y="6090589"/>
            <a:ext cx="1956157" cy="423529"/>
          </a:xfrm>
          <a:prstGeom prst="rect">
            <a:avLst/>
          </a:prstGeom>
          <a:noFill/>
          <a:ln>
            <a:noFill/>
          </a:ln>
        </p:spPr>
      </p:pic>
      <p:pic>
        <p:nvPicPr>
          <p:cNvPr id="218" name="Google Shape;218;p8"/>
          <p:cNvPicPr preferRelativeResize="0"/>
          <p:nvPr/>
        </p:nvPicPr>
        <p:blipFill rotWithShape="1">
          <a:blip r:embed="rId6">
            <a:alphaModFix/>
          </a:blip>
          <a:srcRect/>
          <a:stretch/>
        </p:blipFill>
        <p:spPr>
          <a:xfrm>
            <a:off x="8186859" y="5906958"/>
            <a:ext cx="1317982" cy="79078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822A17-82E0-98E0-5483-54584C3A9900}"/>
              </a:ext>
            </a:extLst>
          </p:cNvPr>
          <p:cNvSpPr>
            <a:spLocks noGrp="1"/>
          </p:cNvSpPr>
          <p:nvPr>
            <p:ph type="body" idx="1"/>
          </p:nvPr>
        </p:nvSpPr>
        <p:spPr>
          <a:xfrm>
            <a:off x="128015" y="574158"/>
            <a:ext cx="10398217" cy="6188149"/>
          </a:xfrm>
        </p:spPr>
        <p:txBody>
          <a:bodyPr>
            <a:noAutofit/>
          </a:bodyPr>
          <a:lstStyle/>
          <a:p>
            <a:r>
              <a:rPr lang="en-US" sz="2000" dirty="0"/>
              <a:t>EU-SARAH Multi-sectoral governance and coordination meetings held two meetings under Chairmanship of the HCH</a:t>
            </a:r>
          </a:p>
          <a:p>
            <a:pPr lvl="0"/>
            <a:r>
              <a:rPr lang="en-GB" sz="2000" dirty="0"/>
              <a:t>The State Taskforce on PHC meeting held quarterly, chaired by the Deputy Governor and attended by LGA Chairmen, with defined follow-up actions/tracker to ensure implementation and continued progress on health priorities.</a:t>
            </a:r>
            <a:endParaRPr lang="en-US" sz="2000" dirty="0"/>
          </a:p>
          <a:p>
            <a:r>
              <a:rPr lang="en-GB" sz="2000" dirty="0"/>
              <a:t>1-Day Orientation of the State taskforce on PHC performance review and reporting</a:t>
            </a:r>
            <a:endParaRPr lang="en-US" sz="2000" dirty="0"/>
          </a:p>
          <a:p>
            <a:r>
              <a:rPr lang="en-GB" sz="2000" dirty="0"/>
              <a:t>1-Day multi-sectoral stakeholder sensitization meeting was held to foster collaboration and awareness among key sectors, aiming to improve integrated health responses and ensure stakeholders understand the importance of coordinated efforts.</a:t>
            </a:r>
            <a:endParaRPr lang="en-US" sz="2000" dirty="0"/>
          </a:p>
          <a:p>
            <a:pPr lvl="0"/>
            <a:r>
              <a:rPr lang="en-GB" sz="2000" dirty="0"/>
              <a:t>2-Day Engagement and Orientation of 21 LGA Chairmen on national PHC guidelines and </a:t>
            </a:r>
            <a:r>
              <a:rPr lang="en-GB" sz="2000" dirty="0" err="1"/>
              <a:t>SWAp</a:t>
            </a:r>
            <a:r>
              <a:rPr lang="en-GB" sz="2000" dirty="0"/>
              <a:t> to enhance Operationalization of LGA Taskforce and leadership for PHC</a:t>
            </a:r>
            <a:endParaRPr lang="en-US" sz="2000" dirty="0"/>
          </a:p>
          <a:p>
            <a:pPr lvl="0"/>
            <a:r>
              <a:rPr lang="en-GB" sz="2000" dirty="0"/>
              <a:t>Re-activation and 2-day orientation of TWGs to revitalize their operations and program effectiveness (Steering Committee, RMNCAH+N, Adolescent TWG, Health Financing)</a:t>
            </a:r>
          </a:p>
        </p:txBody>
      </p:sp>
      <p:sp>
        <p:nvSpPr>
          <p:cNvPr id="4" name="Google Shape;153;p19">
            <a:extLst>
              <a:ext uri="{FF2B5EF4-FFF2-40B4-BE49-F238E27FC236}">
                <a16:creationId xmlns:a16="http://schemas.microsoft.com/office/drawing/2014/main" id="{E8CB4DC3-97D0-0BE1-85CD-5AD813783DCC}"/>
              </a:ext>
            </a:extLst>
          </p:cNvPr>
          <p:cNvSpPr txBox="1">
            <a:spLocks noGrp="1"/>
          </p:cNvSpPr>
          <p:nvPr>
            <p:ph type="title"/>
          </p:nvPr>
        </p:nvSpPr>
        <p:spPr>
          <a:xfrm>
            <a:off x="0" y="0"/>
            <a:ext cx="12063985" cy="574158"/>
          </a:xfrm>
          <a:prstGeom prst="rect">
            <a:avLst/>
          </a:prstGeom>
          <a:solidFill>
            <a:schemeClr val="accent6">
              <a:lumMod val="20000"/>
              <a:lumOff val="80000"/>
            </a:schemeClr>
          </a:solid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en-US" sz="3100" dirty="0">
                <a:solidFill>
                  <a:schemeClr val="tx1"/>
                </a:solidFill>
              </a:rPr>
              <a:t>State Governance and coordination structure for EU SARAH and RMNCAH</a:t>
            </a:r>
            <a:endParaRPr sz="5400" dirty="0">
              <a:solidFill>
                <a:schemeClr val="tx1"/>
              </a:solidFill>
            </a:endParaRPr>
          </a:p>
        </p:txBody>
      </p:sp>
    </p:spTree>
    <p:extLst>
      <p:ext uri="{BB962C8B-B14F-4D97-AF65-F5344CB8AC3E}">
        <p14:creationId xmlns:p14="http://schemas.microsoft.com/office/powerpoint/2010/main" val="3080122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0"/>
          <p:cNvSpPr txBox="1">
            <a:spLocks noGrp="1"/>
          </p:cNvSpPr>
          <p:nvPr>
            <p:ph type="title"/>
          </p:nvPr>
        </p:nvSpPr>
        <p:spPr>
          <a:xfrm>
            <a:off x="0" y="0"/>
            <a:ext cx="12192000" cy="563526"/>
          </a:xfrm>
          <a:prstGeom prst="rect">
            <a:avLst/>
          </a:prstGeom>
          <a:solidFill>
            <a:schemeClr val="accent6">
              <a:lumMod val="20000"/>
              <a:lumOff val="80000"/>
            </a:schemeClr>
          </a:solid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4000"/>
              <a:buFont typeface="Trebuchet MS"/>
              <a:buNone/>
            </a:pPr>
            <a:r>
              <a:rPr lang="en-US" sz="2800" dirty="0"/>
              <a:t>Alignment of EU SARAH with </a:t>
            </a:r>
            <a:r>
              <a:rPr lang="en-US" sz="2800" dirty="0" err="1"/>
              <a:t>SWAp</a:t>
            </a:r>
            <a:r>
              <a:rPr lang="en-US" sz="2800" dirty="0"/>
              <a:t> and other health system reforms</a:t>
            </a:r>
            <a:endParaRPr sz="2800" dirty="0">
              <a:solidFill>
                <a:schemeClr val="dk1"/>
              </a:solidFill>
            </a:endParaRPr>
          </a:p>
        </p:txBody>
      </p:sp>
      <p:sp>
        <p:nvSpPr>
          <p:cNvPr id="164" name="Google Shape;164;p20"/>
          <p:cNvSpPr txBox="1">
            <a:spLocks noGrp="1"/>
          </p:cNvSpPr>
          <p:nvPr>
            <p:ph type="body" idx="1"/>
          </p:nvPr>
        </p:nvSpPr>
        <p:spPr>
          <a:xfrm>
            <a:off x="130779" y="694944"/>
            <a:ext cx="9616725" cy="5155038"/>
          </a:xfrm>
          <a:prstGeom prst="rect">
            <a:avLst/>
          </a:prstGeom>
          <a:noFill/>
          <a:ln>
            <a:noFill/>
          </a:ln>
        </p:spPr>
        <p:txBody>
          <a:bodyPr spcFirstLastPara="1" wrap="square" lIns="91425" tIns="45700" rIns="91425" bIns="45700" anchor="t" anchorCtr="0">
            <a:normAutofit fontScale="85000" lnSpcReduction="20000"/>
          </a:bodyPr>
          <a:lstStyle/>
          <a:p>
            <a:pPr marL="342900" indent="-342900">
              <a:spcBef>
                <a:spcPts val="0"/>
              </a:spcBef>
              <a:buSzPts val="1600"/>
            </a:pPr>
            <a:r>
              <a:rPr lang="en-GB" sz="2800" dirty="0"/>
              <a:t>SARAH initiative supported:</a:t>
            </a:r>
          </a:p>
          <a:p>
            <a:pPr marL="0" indent="0">
              <a:spcBef>
                <a:spcPts val="0"/>
              </a:spcBef>
              <a:buSzPts val="1600"/>
              <a:buNone/>
            </a:pPr>
            <a:endParaRPr lang="en-GB" sz="2800" dirty="0"/>
          </a:p>
          <a:p>
            <a:pPr marL="800100" lvl="1" indent="-342900">
              <a:spcBef>
                <a:spcPts val="0"/>
              </a:spcBef>
              <a:buSzPts val="1600"/>
            </a:pPr>
            <a:r>
              <a:rPr lang="en-GB" sz="2600" dirty="0"/>
              <a:t>State health sector Joint Annual Review (JAR) and report developed to showcase shared progress and motivate continued partnership.</a:t>
            </a:r>
            <a:endParaRPr lang="en-US" sz="2600" dirty="0"/>
          </a:p>
          <a:p>
            <a:pPr marL="342900" indent="-342900">
              <a:spcBef>
                <a:spcPts val="0"/>
              </a:spcBef>
              <a:buSzPts val="1600"/>
            </a:pPr>
            <a:endParaRPr lang="en-US" sz="2600" dirty="0"/>
          </a:p>
          <a:p>
            <a:pPr marL="800100" lvl="1" indent="-342900">
              <a:spcBef>
                <a:spcPts val="0"/>
              </a:spcBef>
              <a:buSzPts val="1600"/>
            </a:pPr>
            <a:r>
              <a:rPr lang="en-US" sz="2600" dirty="0"/>
              <a:t>Development of 2025 Health Sector Annual Operational Plan (AOP) using national template in line with </a:t>
            </a:r>
            <a:r>
              <a:rPr lang="en-US" sz="2600" dirty="0" err="1"/>
              <a:t>SWAp</a:t>
            </a:r>
            <a:r>
              <a:rPr lang="en-US" sz="2600" dirty="0"/>
              <a:t>. The EU-SARAH project State Annual Work Plan has been integrated into the 2025 and 2026 State </a:t>
            </a:r>
            <a:r>
              <a:rPr lang="en-US" sz="2600" dirty="0" err="1"/>
              <a:t>SWAp</a:t>
            </a:r>
            <a:r>
              <a:rPr lang="en-US" sz="2600" dirty="0"/>
              <a:t> AOP, with all indicators </a:t>
            </a:r>
            <a:r>
              <a:rPr lang="en-US" sz="2600" dirty="0" err="1"/>
              <a:t>harmonised</a:t>
            </a:r>
            <a:r>
              <a:rPr lang="en-US" sz="2600" dirty="0"/>
              <a:t> to match the </a:t>
            </a:r>
            <a:r>
              <a:rPr lang="en-US" sz="2600" dirty="0" err="1"/>
              <a:t>SWAp</a:t>
            </a:r>
            <a:r>
              <a:rPr lang="en-US" sz="2600" dirty="0"/>
              <a:t> framework.</a:t>
            </a:r>
          </a:p>
          <a:p>
            <a:pPr marL="800100" lvl="1" indent="-342900">
              <a:spcBef>
                <a:spcPts val="0"/>
              </a:spcBef>
              <a:buSzPts val="1600"/>
            </a:pPr>
            <a:endParaRPr lang="en-US" sz="2600" dirty="0"/>
          </a:p>
          <a:p>
            <a:pPr marL="800100" lvl="1" indent="-342900">
              <a:spcBef>
                <a:spcPts val="0"/>
              </a:spcBef>
              <a:buSzPts val="1600"/>
            </a:pPr>
            <a:r>
              <a:rPr lang="en-US" sz="2600" dirty="0"/>
              <a:t>All nine MAMII LGAs in Adamawa State have been designated as priority areas for full intervention coverage.</a:t>
            </a:r>
          </a:p>
          <a:p>
            <a:pPr marL="800100" lvl="1" indent="-342900">
              <a:spcBef>
                <a:spcPts val="0"/>
              </a:spcBef>
              <a:buSzPts val="1600"/>
            </a:pPr>
            <a:endParaRPr lang="en-US" sz="2600" dirty="0"/>
          </a:p>
          <a:p>
            <a:pPr marL="800100" lvl="1" indent="-342900">
              <a:spcBef>
                <a:spcPts val="0"/>
              </a:spcBef>
              <a:buSzPts val="1600"/>
            </a:pPr>
            <a:r>
              <a:rPr lang="en-GB" sz="2800" dirty="0"/>
              <a:t>As a pilot phase, eight PHCC facilities within the MAMII LGAs were upgraded and equipped with adolescent gender-responsive, comprehensive, and integrated care corners.</a:t>
            </a:r>
            <a:endParaRPr lang="en-US" sz="2600" dirty="0"/>
          </a:p>
          <a:p>
            <a:pPr marL="342900" indent="-342900">
              <a:spcBef>
                <a:spcPts val="0"/>
              </a:spcBef>
              <a:buSzPts val="1600"/>
            </a:pPr>
            <a:endParaRPr lang="en-US" sz="2800" dirty="0"/>
          </a:p>
          <a:p>
            <a:pPr marL="0" lvl="0" indent="0" algn="l" rtl="0">
              <a:spcBef>
                <a:spcPts val="0"/>
              </a:spcBef>
              <a:spcAft>
                <a:spcPts val="0"/>
              </a:spcAft>
              <a:buSzPts val="1600"/>
              <a:buNone/>
            </a:pPr>
            <a:endParaRPr lang="en-US" sz="2000" dirty="0">
              <a:highlight>
                <a:srgbClr val="FFFF00"/>
              </a:highlight>
            </a:endParaRPr>
          </a:p>
        </p:txBody>
      </p:sp>
      <p:pic>
        <p:nvPicPr>
          <p:cNvPr id="165" name="Google Shape;165;p20"/>
          <p:cNvPicPr preferRelativeResize="0"/>
          <p:nvPr/>
        </p:nvPicPr>
        <p:blipFill rotWithShape="1">
          <a:blip r:embed="rId3">
            <a:alphaModFix/>
          </a:blip>
          <a:srcRect/>
          <a:stretch/>
        </p:blipFill>
        <p:spPr>
          <a:xfrm>
            <a:off x="6596613" y="5849982"/>
            <a:ext cx="931439" cy="869244"/>
          </a:xfrm>
          <a:prstGeom prst="rect">
            <a:avLst/>
          </a:prstGeom>
          <a:noFill/>
          <a:ln>
            <a:noFill/>
          </a:ln>
        </p:spPr>
      </p:pic>
      <p:pic>
        <p:nvPicPr>
          <p:cNvPr id="166" name="Google Shape;166;p20" descr="Coat of arms of Nigeria - Wikipedia"/>
          <p:cNvPicPr preferRelativeResize="0"/>
          <p:nvPr/>
        </p:nvPicPr>
        <p:blipFill rotWithShape="1">
          <a:blip r:embed="rId4">
            <a:alphaModFix/>
          </a:blip>
          <a:srcRect/>
          <a:stretch/>
        </p:blipFill>
        <p:spPr>
          <a:xfrm>
            <a:off x="5288221" y="5896185"/>
            <a:ext cx="715736" cy="607223"/>
          </a:xfrm>
          <a:prstGeom prst="rect">
            <a:avLst/>
          </a:prstGeom>
          <a:noFill/>
          <a:ln>
            <a:noFill/>
          </a:ln>
        </p:spPr>
      </p:pic>
      <p:pic>
        <p:nvPicPr>
          <p:cNvPr id="167" name="Google Shape;167;p20"/>
          <p:cNvPicPr preferRelativeResize="0"/>
          <p:nvPr/>
        </p:nvPicPr>
        <p:blipFill rotWithShape="1">
          <a:blip r:embed="rId5">
            <a:alphaModFix/>
          </a:blip>
          <a:srcRect/>
          <a:stretch/>
        </p:blipFill>
        <p:spPr>
          <a:xfrm>
            <a:off x="9967079" y="6090589"/>
            <a:ext cx="1956157" cy="423529"/>
          </a:xfrm>
          <a:prstGeom prst="rect">
            <a:avLst/>
          </a:prstGeom>
          <a:noFill/>
          <a:ln>
            <a:noFill/>
          </a:ln>
        </p:spPr>
      </p:pic>
      <p:pic>
        <p:nvPicPr>
          <p:cNvPr id="168" name="Google Shape;168;p20"/>
          <p:cNvPicPr preferRelativeResize="0"/>
          <p:nvPr/>
        </p:nvPicPr>
        <p:blipFill rotWithShape="1">
          <a:blip r:embed="rId6">
            <a:alphaModFix/>
          </a:blip>
          <a:srcRect/>
          <a:stretch/>
        </p:blipFill>
        <p:spPr>
          <a:xfrm>
            <a:off x="8186859" y="5906958"/>
            <a:ext cx="1317982" cy="7907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1BABF6-0669-CDBC-E84A-B6AAF2805FB9}"/>
              </a:ext>
            </a:extLst>
          </p:cNvPr>
          <p:cNvSpPr>
            <a:spLocks noGrp="1"/>
          </p:cNvSpPr>
          <p:nvPr>
            <p:ph type="body" idx="1"/>
          </p:nvPr>
        </p:nvSpPr>
        <p:spPr>
          <a:xfrm>
            <a:off x="92542" y="842151"/>
            <a:ext cx="9484241" cy="2475207"/>
          </a:xfrm>
        </p:spPr>
        <p:txBody>
          <a:bodyPr/>
          <a:lstStyle/>
          <a:p>
            <a:pPr marL="137160" lvl="0" indent="0">
              <a:buNone/>
            </a:pPr>
            <a:r>
              <a:rPr lang="en-GB" b="1" dirty="0">
                <a:highlight>
                  <a:srgbClr val="FFFF00"/>
                </a:highlight>
              </a:rPr>
              <a:t>POLICY AND GUIDELINE ADAPTATION/DEVELOPMENT</a:t>
            </a:r>
          </a:p>
          <a:p>
            <a:pPr lvl="0"/>
            <a:r>
              <a:rPr lang="en-GB" dirty="0"/>
              <a:t>The Adamawa State Youth Policy domesticated and signed by the Executive Governor, reflecting State’ commitment to youth development and stakeholder influence.</a:t>
            </a:r>
            <a:endParaRPr lang="en-US" dirty="0"/>
          </a:p>
          <a:p>
            <a:pPr lvl="0"/>
            <a:r>
              <a:rPr lang="en-GB" dirty="0"/>
              <a:t>Adamawa State Contributory Health Management Agency Actuarial Pricing Report and the accompanying Pricing Model completed through a comprehensive 10-week actuarial analysis</a:t>
            </a:r>
            <a:endParaRPr lang="en-US" dirty="0"/>
          </a:p>
        </p:txBody>
      </p:sp>
      <p:sp>
        <p:nvSpPr>
          <p:cNvPr id="4" name="Google Shape;173;p21">
            <a:extLst>
              <a:ext uri="{FF2B5EF4-FFF2-40B4-BE49-F238E27FC236}">
                <a16:creationId xmlns:a16="http://schemas.microsoft.com/office/drawing/2014/main" id="{095E6A55-6E72-6166-9DE7-6219175FC8F1}"/>
              </a:ext>
            </a:extLst>
          </p:cNvPr>
          <p:cNvSpPr txBox="1">
            <a:spLocks noGrp="1"/>
          </p:cNvSpPr>
          <p:nvPr>
            <p:ph type="title"/>
          </p:nvPr>
        </p:nvSpPr>
        <p:spPr>
          <a:xfrm>
            <a:off x="0" y="38190"/>
            <a:ext cx="11512296" cy="638466"/>
          </a:xfrm>
          <a:prstGeom prst="rect">
            <a:avLst/>
          </a:prstGeom>
          <a:solidFill>
            <a:schemeClr val="bg2">
              <a:lumMod val="20000"/>
              <a:lumOff val="80000"/>
            </a:schemeClr>
          </a:solid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ts val="3600"/>
              <a:buFont typeface="Trebuchet MS"/>
              <a:buNone/>
            </a:pPr>
            <a:r>
              <a:rPr lang="en-US" dirty="0"/>
              <a:t>Key </a:t>
            </a:r>
            <a:r>
              <a:rPr lang="en-US" dirty="0">
                <a:solidFill>
                  <a:srgbClr val="FF00FF"/>
                </a:solidFill>
              </a:rPr>
              <a:t>milestones</a:t>
            </a:r>
            <a:r>
              <a:rPr lang="en-US" dirty="0"/>
              <a:t> and implementation update</a:t>
            </a:r>
            <a:endParaRPr dirty="0"/>
          </a:p>
        </p:txBody>
      </p:sp>
      <p:sp>
        <p:nvSpPr>
          <p:cNvPr id="5" name="TextBox 4">
            <a:extLst>
              <a:ext uri="{FF2B5EF4-FFF2-40B4-BE49-F238E27FC236}">
                <a16:creationId xmlns:a16="http://schemas.microsoft.com/office/drawing/2014/main" id="{2EFDC1AB-681D-EB5A-764E-CDD8998C452F}"/>
              </a:ext>
            </a:extLst>
          </p:cNvPr>
          <p:cNvSpPr txBox="1"/>
          <p:nvPr/>
        </p:nvSpPr>
        <p:spPr>
          <a:xfrm>
            <a:off x="308344" y="3429000"/>
            <a:ext cx="9484241" cy="2932213"/>
          </a:xfrm>
          <a:prstGeom prst="rect">
            <a:avLst/>
          </a:prstGeom>
          <a:noFill/>
        </p:spPr>
        <p:txBody>
          <a:bodyPr wrap="square">
            <a:spAutoFit/>
          </a:bodyPr>
          <a:lstStyle/>
          <a:p>
            <a:pPr lvl="0" algn="l" rtl="0">
              <a:lnSpc>
                <a:spcPct val="115000"/>
              </a:lnSpc>
              <a:spcBef>
                <a:spcPts val="0"/>
              </a:spcBef>
              <a:spcAft>
                <a:spcPts val="0"/>
              </a:spcAft>
              <a:buSzPts val="1440"/>
            </a:pPr>
            <a:r>
              <a:rPr lang="en-US" sz="1800" b="1" dirty="0">
                <a:highlight>
                  <a:srgbClr val="FFFF00"/>
                </a:highlight>
              </a:rPr>
              <a:t>COMMUNITY MIDWIVERY SCHEME</a:t>
            </a:r>
          </a:p>
          <a:p>
            <a:pPr marL="342900" indent="-342900">
              <a:lnSpc>
                <a:spcPct val="115000"/>
              </a:lnSpc>
              <a:buSzPts val="1440"/>
              <a:buFont typeface="Arial"/>
              <a:buChar char="►"/>
            </a:pPr>
            <a:r>
              <a:rPr lang="en-GB" sz="1800" dirty="0"/>
              <a:t>226 Community Midwives and 113 Nurses/Midwives provided with logistics and repositioned them  in Hard-to-Reach (HTR) and high density PHC centres to strengthen delivery of </a:t>
            </a:r>
            <a:r>
              <a:rPr lang="en-US" sz="1800" b="1" dirty="0"/>
              <a:t>of quality MNCH services and</a:t>
            </a:r>
            <a:r>
              <a:rPr lang="en-GB" sz="1800" dirty="0"/>
              <a:t> reduce maternal and neonatal mortality rates in line with MAMII goal</a:t>
            </a:r>
            <a:endParaRPr lang="en-US" sz="1800" dirty="0"/>
          </a:p>
          <a:p>
            <a:pPr marL="342900" indent="-342900">
              <a:lnSpc>
                <a:spcPct val="115000"/>
              </a:lnSpc>
              <a:buSzPts val="1440"/>
              <a:buFont typeface="Arial"/>
              <a:buChar char="►"/>
            </a:pPr>
            <a:r>
              <a:rPr lang="en-GB" sz="1800" dirty="0"/>
              <a:t>The Community Midwifery Scheme training was launched in partnership with the Adamawa State College of Nursing Science, where 110 candidates from the nine MAMII LGAs, including those from hard-to-reach communities, were enrolled through a community-led recruitment process.</a:t>
            </a:r>
          </a:p>
        </p:txBody>
      </p:sp>
    </p:spTree>
    <p:extLst>
      <p:ext uri="{BB962C8B-B14F-4D97-AF65-F5344CB8AC3E}">
        <p14:creationId xmlns:p14="http://schemas.microsoft.com/office/powerpoint/2010/main" val="3381835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5" name="Google Shape;175;p4"/>
          <p:cNvPicPr preferRelativeResize="0"/>
          <p:nvPr/>
        </p:nvPicPr>
        <p:blipFill rotWithShape="1">
          <a:blip r:embed="rId3">
            <a:alphaModFix/>
          </a:blip>
          <a:srcRect/>
          <a:stretch/>
        </p:blipFill>
        <p:spPr>
          <a:xfrm>
            <a:off x="7468499" y="6020110"/>
            <a:ext cx="931439" cy="869244"/>
          </a:xfrm>
          <a:prstGeom prst="rect">
            <a:avLst/>
          </a:prstGeom>
          <a:noFill/>
          <a:ln>
            <a:noFill/>
          </a:ln>
        </p:spPr>
      </p:pic>
      <p:pic>
        <p:nvPicPr>
          <p:cNvPr id="176" name="Google Shape;176;p4" descr="Coat of arms of Nigeria - Wikipedia"/>
          <p:cNvPicPr preferRelativeResize="0"/>
          <p:nvPr/>
        </p:nvPicPr>
        <p:blipFill rotWithShape="1">
          <a:blip r:embed="rId4">
            <a:alphaModFix/>
          </a:blip>
          <a:srcRect/>
          <a:stretch/>
        </p:blipFill>
        <p:spPr>
          <a:xfrm>
            <a:off x="6542863" y="6183270"/>
            <a:ext cx="715736" cy="607223"/>
          </a:xfrm>
          <a:prstGeom prst="rect">
            <a:avLst/>
          </a:prstGeom>
          <a:noFill/>
          <a:ln>
            <a:noFill/>
          </a:ln>
        </p:spPr>
      </p:pic>
      <p:pic>
        <p:nvPicPr>
          <p:cNvPr id="177" name="Google Shape;177;p4"/>
          <p:cNvPicPr preferRelativeResize="0"/>
          <p:nvPr/>
        </p:nvPicPr>
        <p:blipFill rotWithShape="1">
          <a:blip r:embed="rId5">
            <a:alphaModFix/>
          </a:blip>
          <a:srcRect/>
          <a:stretch/>
        </p:blipFill>
        <p:spPr>
          <a:xfrm>
            <a:off x="9967079" y="6090589"/>
            <a:ext cx="1956157" cy="423529"/>
          </a:xfrm>
          <a:prstGeom prst="rect">
            <a:avLst/>
          </a:prstGeom>
          <a:noFill/>
          <a:ln>
            <a:noFill/>
          </a:ln>
        </p:spPr>
      </p:pic>
      <p:pic>
        <p:nvPicPr>
          <p:cNvPr id="178" name="Google Shape;178;p4"/>
          <p:cNvPicPr preferRelativeResize="0"/>
          <p:nvPr/>
        </p:nvPicPr>
        <p:blipFill rotWithShape="1">
          <a:blip r:embed="rId6">
            <a:alphaModFix/>
          </a:blip>
          <a:srcRect/>
          <a:stretch/>
        </p:blipFill>
        <p:spPr>
          <a:xfrm>
            <a:off x="8463312" y="6034554"/>
            <a:ext cx="1317982" cy="790789"/>
          </a:xfrm>
          <a:prstGeom prst="rect">
            <a:avLst/>
          </a:prstGeom>
          <a:noFill/>
          <a:ln>
            <a:noFill/>
          </a:ln>
        </p:spPr>
      </p:pic>
      <p:pic>
        <p:nvPicPr>
          <p:cNvPr id="9" name="Graphic 1">
            <a:extLst>
              <a:ext uri="{FF2B5EF4-FFF2-40B4-BE49-F238E27FC236}">
                <a16:creationId xmlns:a16="http://schemas.microsoft.com/office/drawing/2014/main" id="{DA5EE037-30F9-2862-B456-6D86BBD367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06316" y="1051482"/>
            <a:ext cx="5146334" cy="4636247"/>
          </a:xfrm>
          <a:prstGeom prst="rect">
            <a:avLst/>
          </a:prstGeom>
        </p:spPr>
      </p:pic>
      <p:graphicFrame>
        <p:nvGraphicFramePr>
          <p:cNvPr id="2" name="Table 1">
            <a:extLst>
              <a:ext uri="{FF2B5EF4-FFF2-40B4-BE49-F238E27FC236}">
                <a16:creationId xmlns:a16="http://schemas.microsoft.com/office/drawing/2014/main" id="{0147BC17-88ED-1B9E-434D-04EB7424C25C}"/>
              </a:ext>
            </a:extLst>
          </p:cNvPr>
          <p:cNvGraphicFramePr>
            <a:graphicFrameLocks noGrp="1"/>
          </p:cNvGraphicFramePr>
          <p:nvPr>
            <p:extLst>
              <p:ext uri="{D42A27DB-BD31-4B8C-83A1-F6EECF244321}">
                <p14:modId xmlns:p14="http://schemas.microsoft.com/office/powerpoint/2010/main" val="684495048"/>
              </p:ext>
            </p:extLst>
          </p:nvPr>
        </p:nvGraphicFramePr>
        <p:xfrm>
          <a:off x="-42532" y="1651974"/>
          <a:ext cx="8006316" cy="4575454"/>
        </p:xfrm>
        <a:graphic>
          <a:graphicData uri="http://schemas.openxmlformats.org/drawingml/2006/table">
            <a:tbl>
              <a:tblPr firstRow="1" bandRow="1">
                <a:tableStyleId>{F4CA04D2-119F-4CF4-8861-DECC87AA82A0}</a:tableStyleId>
              </a:tblPr>
              <a:tblGrid>
                <a:gridCol w="434220">
                  <a:extLst>
                    <a:ext uri="{9D8B030D-6E8A-4147-A177-3AD203B41FA5}">
                      <a16:colId xmlns:a16="http://schemas.microsoft.com/office/drawing/2014/main" val="4176205982"/>
                    </a:ext>
                  </a:extLst>
                </a:gridCol>
                <a:gridCol w="6451786">
                  <a:extLst>
                    <a:ext uri="{9D8B030D-6E8A-4147-A177-3AD203B41FA5}">
                      <a16:colId xmlns:a16="http://schemas.microsoft.com/office/drawing/2014/main" val="3089696377"/>
                    </a:ext>
                  </a:extLst>
                </a:gridCol>
                <a:gridCol w="1120310">
                  <a:extLst>
                    <a:ext uri="{9D8B030D-6E8A-4147-A177-3AD203B41FA5}">
                      <a16:colId xmlns:a16="http://schemas.microsoft.com/office/drawing/2014/main" val="3620090930"/>
                    </a:ext>
                  </a:extLst>
                </a:gridCol>
              </a:tblGrid>
              <a:tr h="301046">
                <a:tc>
                  <a:txBody>
                    <a:bodyPr/>
                    <a:lstStyle/>
                    <a:p>
                      <a:pPr marL="228600" marR="0" indent="-228600">
                        <a:lnSpc>
                          <a:spcPct val="150000"/>
                        </a:lnSpc>
                        <a:buNone/>
                      </a:pPr>
                      <a:r>
                        <a:rPr lang="en-US" sz="1200" b="1" kern="100" dirty="0">
                          <a:effectLst/>
                          <a:latin typeface="+mn-lt"/>
                          <a:ea typeface="Calibri" panose="020F0502020204030204" pitchFamily="34" charset="0"/>
                          <a:cs typeface="Times New Roman" panose="02020603050405020304" pitchFamily="18" charset="0"/>
                        </a:rPr>
                        <a:t>S/N </a:t>
                      </a:r>
                      <a:endParaRPr lang="en-US" sz="1200" kern="100" dirty="0">
                        <a:effectLst/>
                        <a:latin typeface="+mn-lt"/>
                        <a:ea typeface="Calibri" panose="020F0502020204030204" pitchFamily="34" charset="0"/>
                        <a:cs typeface="Times New Roman" panose="02020603050405020304" pitchFamily="18" charset="0"/>
                      </a:endParaRPr>
                    </a:p>
                  </a:txBody>
                  <a:tcPr marL="6350" marR="6350" marT="6350" marB="0" anchor="b"/>
                </a:tc>
                <a:tc>
                  <a:txBody>
                    <a:bodyPr/>
                    <a:lstStyle/>
                    <a:p>
                      <a:pPr marL="228600" marR="0" indent="-228600">
                        <a:lnSpc>
                          <a:spcPct val="150000"/>
                        </a:lnSpc>
                        <a:buNone/>
                      </a:pPr>
                      <a:r>
                        <a:rPr lang="en-US" sz="1200" b="1" kern="100" dirty="0">
                          <a:effectLst/>
                          <a:latin typeface="+mn-lt"/>
                          <a:ea typeface="Calibri" panose="020F0502020204030204" pitchFamily="34" charset="0"/>
                          <a:cs typeface="Times New Roman" panose="02020603050405020304" pitchFamily="18" charset="0"/>
                        </a:rPr>
                        <a:t>ACTIVITY </a:t>
                      </a:r>
                      <a:endParaRPr lang="en-US" sz="1200" kern="100" dirty="0">
                        <a:effectLst/>
                        <a:latin typeface="+mn-lt"/>
                        <a:ea typeface="Calibri" panose="020F0502020204030204" pitchFamily="34" charset="0"/>
                        <a:cs typeface="Times New Roman" panose="02020603050405020304" pitchFamily="18" charset="0"/>
                      </a:endParaRPr>
                    </a:p>
                  </a:txBody>
                  <a:tcPr marL="6350" marR="6350" marT="6350" marB="0" anchor="b"/>
                </a:tc>
                <a:tc>
                  <a:txBody>
                    <a:bodyPr/>
                    <a:lstStyle/>
                    <a:p>
                      <a:pPr marL="228600" marR="0" indent="-228600">
                        <a:lnSpc>
                          <a:spcPct val="150000"/>
                        </a:lnSpc>
                        <a:buNone/>
                      </a:pPr>
                      <a:r>
                        <a:rPr lang="en-US" sz="1200" b="1" kern="100">
                          <a:effectLst/>
                          <a:latin typeface="+mn-lt"/>
                          <a:ea typeface="Calibri" panose="020F0502020204030204" pitchFamily="34" charset="0"/>
                          <a:cs typeface="Times New Roman" panose="02020603050405020304" pitchFamily="18" charset="0"/>
                        </a:rPr>
                        <a:t>NO TRAINED </a:t>
                      </a:r>
                      <a:endParaRPr lang="en-US" sz="1200" kern="100">
                        <a:effectLst/>
                        <a:latin typeface="+mn-lt"/>
                        <a:ea typeface="Calibri" panose="020F0502020204030204" pitchFamily="34" charset="0"/>
                        <a:cs typeface="Times New Roman" panose="02020603050405020304" pitchFamily="18" charset="0"/>
                      </a:endParaRPr>
                    </a:p>
                  </a:txBody>
                  <a:tcPr marL="6350" marR="6350" marT="6350" marB="0" anchor="b"/>
                </a:tc>
                <a:extLst>
                  <a:ext uri="{0D108BD9-81ED-4DB2-BD59-A6C34878D82A}">
                    <a16:rowId xmlns:a16="http://schemas.microsoft.com/office/drawing/2014/main" val="1465729468"/>
                  </a:ext>
                </a:extLst>
              </a:tr>
              <a:tr h="520393">
                <a:tc>
                  <a:txBody>
                    <a:bodyPr/>
                    <a:lstStyle/>
                    <a:p>
                      <a:pPr marL="228600" marR="0" indent="-228600" algn="ctr">
                        <a:lnSpc>
                          <a:spcPct val="150000"/>
                        </a:lnSpc>
                        <a:buNone/>
                      </a:pPr>
                      <a:r>
                        <a:rPr lang="en-US" sz="1200" kern="100" dirty="0">
                          <a:effectLst/>
                          <a:latin typeface="+mn-lt"/>
                          <a:ea typeface="Calibri" panose="020F0502020204030204" pitchFamily="34" charset="0"/>
                          <a:cs typeface="Times New Roman" panose="02020603050405020304" pitchFamily="18" charset="0"/>
                        </a:rPr>
                        <a:t>1</a:t>
                      </a:r>
                    </a:p>
                  </a:txBody>
                  <a:tcPr marL="6350" marR="6350" marT="6350" marB="0" anchor="b"/>
                </a:tc>
                <a:tc>
                  <a:txBody>
                    <a:bodyPr/>
                    <a:lstStyle/>
                    <a:p>
                      <a:pPr marL="228600" marR="0" indent="-228600">
                        <a:lnSpc>
                          <a:spcPct val="150000"/>
                        </a:lnSpc>
                        <a:buNone/>
                      </a:pPr>
                      <a:r>
                        <a:rPr lang="en-US" sz="1400" kern="100" dirty="0" err="1">
                          <a:effectLst/>
                          <a:latin typeface="+mn-lt"/>
                          <a:ea typeface="Calibri" panose="020F0502020204030204" pitchFamily="34" charset="0"/>
                          <a:cs typeface="Times New Roman" panose="02020603050405020304" pitchFamily="18" charset="0"/>
                        </a:rPr>
                        <a:t>BEmONC</a:t>
                      </a:r>
                      <a:r>
                        <a:rPr lang="en-US" sz="1400" kern="100" dirty="0">
                          <a:effectLst/>
                          <a:latin typeface="+mn-lt"/>
                          <a:ea typeface="Calibri" panose="020F0502020204030204" pitchFamily="34" charset="0"/>
                          <a:cs typeface="Times New Roman" panose="02020603050405020304" pitchFamily="18" charset="0"/>
                        </a:rPr>
                        <a:t> training for </a:t>
                      </a:r>
                      <a:r>
                        <a:rPr lang="en-GB" sz="1400" dirty="0">
                          <a:latin typeface="+mn-lt"/>
                        </a:rPr>
                        <a:t>Community Midwives from Primary Health Care </a:t>
                      </a:r>
                      <a:r>
                        <a:rPr lang="en-GB" sz="1400" dirty="0" err="1">
                          <a:latin typeface="+mn-lt"/>
                        </a:rPr>
                        <a:t>Centers</a:t>
                      </a:r>
                      <a:r>
                        <a:rPr lang="en-GB" sz="1400" dirty="0">
                          <a:latin typeface="+mn-lt"/>
                        </a:rPr>
                        <a:t> (PHCCs) across the nine MAMII LGAs</a:t>
                      </a:r>
                      <a:endParaRPr lang="en-US" sz="1400" kern="100" dirty="0">
                        <a:effectLst/>
                        <a:latin typeface="+mn-lt"/>
                        <a:ea typeface="Calibri" panose="020F0502020204030204" pitchFamily="34" charset="0"/>
                        <a:cs typeface="Times New Roman" panose="02020603050405020304" pitchFamily="18" charset="0"/>
                      </a:endParaRPr>
                    </a:p>
                  </a:txBody>
                  <a:tcPr marL="6350" marR="6350" marT="6350" marB="0" anchor="b"/>
                </a:tc>
                <a:tc>
                  <a:txBody>
                    <a:bodyPr/>
                    <a:lstStyle/>
                    <a:p>
                      <a:pPr marL="228600" marR="0" indent="-228600" algn="ctr">
                        <a:lnSpc>
                          <a:spcPct val="150000"/>
                        </a:lnSpc>
                        <a:buNone/>
                      </a:pPr>
                      <a:r>
                        <a:rPr lang="en-US" sz="1400" kern="100" dirty="0">
                          <a:effectLst/>
                          <a:latin typeface="+mn-lt"/>
                          <a:ea typeface="Calibri" panose="020F0502020204030204" pitchFamily="34" charset="0"/>
                          <a:cs typeface="Times New Roman" panose="02020603050405020304" pitchFamily="18" charset="0"/>
                        </a:rPr>
                        <a:t>120</a:t>
                      </a:r>
                    </a:p>
                  </a:txBody>
                  <a:tcPr marL="6350" marR="6350" marT="6350" marB="0" anchor="b"/>
                </a:tc>
                <a:extLst>
                  <a:ext uri="{0D108BD9-81ED-4DB2-BD59-A6C34878D82A}">
                    <a16:rowId xmlns:a16="http://schemas.microsoft.com/office/drawing/2014/main" val="3948716857"/>
                  </a:ext>
                </a:extLst>
              </a:tr>
              <a:tr h="520393">
                <a:tc>
                  <a:txBody>
                    <a:bodyPr/>
                    <a:lstStyle/>
                    <a:p>
                      <a:pPr marL="228600" marR="0" indent="-228600" algn="ctr">
                        <a:lnSpc>
                          <a:spcPct val="150000"/>
                        </a:lnSpc>
                        <a:buNone/>
                      </a:pPr>
                      <a:r>
                        <a:rPr lang="en-US" sz="1200" kern="100" dirty="0">
                          <a:effectLst/>
                          <a:latin typeface="+mn-lt"/>
                          <a:ea typeface="Calibri" panose="020F0502020204030204" pitchFamily="34" charset="0"/>
                          <a:cs typeface="Times New Roman" panose="02020603050405020304" pitchFamily="18" charset="0"/>
                        </a:rPr>
                        <a:t>2</a:t>
                      </a:r>
                    </a:p>
                  </a:txBody>
                  <a:tcPr marL="6350" marR="6350" marT="6350" marB="0" anchor="b"/>
                </a:tc>
                <a:tc>
                  <a:txBody>
                    <a:bodyPr/>
                    <a:lstStyle/>
                    <a:p>
                      <a:pPr marL="228600" marR="0" indent="-228600">
                        <a:lnSpc>
                          <a:spcPct val="150000"/>
                        </a:lnSpc>
                        <a:buNone/>
                      </a:pPr>
                      <a:r>
                        <a:rPr lang="en-GB" sz="1400" dirty="0">
                          <a:latin typeface="+mn-lt"/>
                        </a:rPr>
                        <a:t>2-week capacity-building </a:t>
                      </a:r>
                      <a:r>
                        <a:rPr lang="en-GB" sz="1400" dirty="0" err="1">
                          <a:latin typeface="+mn-lt"/>
                        </a:rPr>
                        <a:t>ofoctors</a:t>
                      </a:r>
                      <a:r>
                        <a:rPr lang="en-GB" sz="1400" dirty="0">
                          <a:latin typeface="+mn-lt"/>
                        </a:rPr>
                        <a:t> and Midwives from the nine MAMII Local Government Areas (LGAs) Comprehensive Emergency Obstetric and Newborn Care (</a:t>
                      </a:r>
                      <a:r>
                        <a:rPr lang="en-GB" sz="1400" dirty="0" err="1">
                          <a:latin typeface="+mn-lt"/>
                        </a:rPr>
                        <a:t>CeMONC</a:t>
                      </a:r>
                      <a:r>
                        <a:rPr lang="en-GB" sz="1400" dirty="0">
                          <a:latin typeface="+mn-lt"/>
                        </a:rPr>
                        <a:t>).</a:t>
                      </a:r>
                      <a:endParaRPr lang="en-US" sz="1400" kern="100" dirty="0">
                        <a:effectLst/>
                        <a:latin typeface="+mn-lt"/>
                        <a:ea typeface="Calibri" panose="020F0502020204030204" pitchFamily="34" charset="0"/>
                        <a:cs typeface="Times New Roman" panose="02020603050405020304" pitchFamily="18" charset="0"/>
                      </a:endParaRPr>
                    </a:p>
                  </a:txBody>
                  <a:tcPr marL="6350" marR="6350" marT="6350" marB="0" anchor="b"/>
                </a:tc>
                <a:tc>
                  <a:txBody>
                    <a:bodyPr/>
                    <a:lstStyle/>
                    <a:p>
                      <a:pPr marL="228600" marR="0" indent="-228600" algn="ctr">
                        <a:lnSpc>
                          <a:spcPct val="150000"/>
                        </a:lnSpc>
                        <a:buNone/>
                      </a:pPr>
                      <a:r>
                        <a:rPr lang="en-US" sz="1400" kern="100" dirty="0">
                          <a:effectLst/>
                          <a:latin typeface="+mn-lt"/>
                          <a:ea typeface="Calibri" panose="020F0502020204030204" pitchFamily="34" charset="0"/>
                          <a:cs typeface="Times New Roman" panose="02020603050405020304" pitchFamily="18" charset="0"/>
                        </a:rPr>
                        <a:t>30</a:t>
                      </a:r>
                    </a:p>
                  </a:txBody>
                  <a:tcPr marL="6350" marR="6350" marT="6350" marB="0" anchor="b"/>
                </a:tc>
                <a:extLst>
                  <a:ext uri="{0D108BD9-81ED-4DB2-BD59-A6C34878D82A}">
                    <a16:rowId xmlns:a16="http://schemas.microsoft.com/office/drawing/2014/main" val="922993552"/>
                  </a:ext>
                </a:extLst>
              </a:tr>
              <a:tr h="301046">
                <a:tc>
                  <a:txBody>
                    <a:bodyPr/>
                    <a:lstStyle/>
                    <a:p>
                      <a:pPr marL="228600" marR="0" indent="-228600" algn="ctr">
                        <a:lnSpc>
                          <a:spcPct val="150000"/>
                        </a:lnSpc>
                        <a:buNone/>
                      </a:pPr>
                      <a:r>
                        <a:rPr lang="en-US" sz="1200" kern="100" dirty="0">
                          <a:effectLst/>
                          <a:latin typeface="+mn-lt"/>
                          <a:ea typeface="Calibri" panose="020F0502020204030204" pitchFamily="34" charset="0"/>
                          <a:cs typeface="Times New Roman" panose="02020603050405020304" pitchFamily="18" charset="0"/>
                        </a:rPr>
                        <a:t>3</a:t>
                      </a:r>
                    </a:p>
                  </a:txBody>
                  <a:tcPr marL="6350" marR="6350" marT="6350" marB="0" anchor="b"/>
                </a:tc>
                <a:tc>
                  <a:txBody>
                    <a:bodyPr/>
                    <a:lstStyle/>
                    <a:p>
                      <a:pPr marL="228600" marR="0" indent="-228600">
                        <a:lnSpc>
                          <a:spcPct val="150000"/>
                        </a:lnSpc>
                        <a:buNone/>
                      </a:pPr>
                      <a:r>
                        <a:rPr lang="en-GB" sz="1400" dirty="0">
                          <a:latin typeface="+mn-lt"/>
                        </a:rPr>
                        <a:t>Training of health educators in Comprehensive Adolescents’ Sexual Education</a:t>
                      </a:r>
                      <a:endParaRPr lang="en-US" sz="1400" kern="100" dirty="0">
                        <a:effectLst/>
                        <a:latin typeface="+mn-lt"/>
                        <a:ea typeface="Calibri" panose="020F0502020204030204" pitchFamily="34" charset="0"/>
                        <a:cs typeface="Times New Roman" panose="02020603050405020304" pitchFamily="18" charset="0"/>
                      </a:endParaRPr>
                    </a:p>
                  </a:txBody>
                  <a:tcPr marL="6350" marR="6350" marT="6350" marB="0" anchor="b"/>
                </a:tc>
                <a:tc>
                  <a:txBody>
                    <a:bodyPr/>
                    <a:lstStyle/>
                    <a:p>
                      <a:pPr marL="228600" marR="0" indent="-228600" algn="ctr">
                        <a:lnSpc>
                          <a:spcPct val="150000"/>
                        </a:lnSpc>
                        <a:buNone/>
                      </a:pPr>
                      <a:r>
                        <a:rPr lang="en-GB" sz="1400" dirty="0">
                          <a:latin typeface="+mn-lt"/>
                        </a:rPr>
                        <a:t>50 </a:t>
                      </a:r>
                      <a:endParaRPr lang="en-US" sz="1400" kern="100" dirty="0">
                        <a:effectLst/>
                        <a:latin typeface="+mn-lt"/>
                        <a:ea typeface="Calibri" panose="020F0502020204030204" pitchFamily="34" charset="0"/>
                        <a:cs typeface="Times New Roman" panose="02020603050405020304" pitchFamily="18" charset="0"/>
                      </a:endParaRPr>
                    </a:p>
                  </a:txBody>
                  <a:tcPr marL="6350" marR="6350" marT="6350" marB="0" anchor="b"/>
                </a:tc>
                <a:extLst>
                  <a:ext uri="{0D108BD9-81ED-4DB2-BD59-A6C34878D82A}">
                    <a16:rowId xmlns:a16="http://schemas.microsoft.com/office/drawing/2014/main" val="2570594627"/>
                  </a:ext>
                </a:extLst>
              </a:tr>
              <a:tr h="520393">
                <a:tc>
                  <a:txBody>
                    <a:bodyPr/>
                    <a:lstStyle/>
                    <a:p>
                      <a:pPr marL="228600" marR="0" indent="-228600" algn="ctr">
                        <a:lnSpc>
                          <a:spcPct val="150000"/>
                        </a:lnSpc>
                        <a:buNone/>
                      </a:pPr>
                      <a:r>
                        <a:rPr lang="en-US" sz="1200" kern="100" dirty="0">
                          <a:effectLst/>
                          <a:latin typeface="+mn-lt"/>
                          <a:ea typeface="Calibri" panose="020F0502020204030204" pitchFamily="34" charset="0"/>
                          <a:cs typeface="Times New Roman" panose="02020603050405020304" pitchFamily="18" charset="0"/>
                        </a:rPr>
                        <a:t>4</a:t>
                      </a:r>
                    </a:p>
                  </a:txBody>
                  <a:tcPr marL="6350" marR="6350" marT="6350" marB="0" anchor="b"/>
                </a:tc>
                <a:tc>
                  <a:txBody>
                    <a:bodyPr/>
                    <a:lstStyle/>
                    <a:p>
                      <a:pPr marL="228600" marR="0" indent="-228600">
                        <a:lnSpc>
                          <a:spcPct val="150000"/>
                        </a:lnSpc>
                        <a:buNone/>
                      </a:pPr>
                      <a:r>
                        <a:rPr lang="en-GB" sz="1400" dirty="0">
                          <a:latin typeface="+mn-lt"/>
                        </a:rPr>
                        <a:t>Training of Health and Social Workers from the PHC level as master trainers on Gender-Based Violence (GBV) Case Management.  </a:t>
                      </a:r>
                      <a:endParaRPr lang="en-US" sz="1400" kern="100" dirty="0">
                        <a:effectLst/>
                        <a:latin typeface="+mn-lt"/>
                        <a:ea typeface="Calibri" panose="020F0502020204030204" pitchFamily="34" charset="0"/>
                        <a:cs typeface="Times New Roman" panose="02020603050405020304" pitchFamily="18" charset="0"/>
                      </a:endParaRPr>
                    </a:p>
                  </a:txBody>
                  <a:tcPr marL="6350" marR="6350" marT="6350" marB="0" anchor="b"/>
                </a:tc>
                <a:tc>
                  <a:txBody>
                    <a:bodyPr/>
                    <a:lstStyle/>
                    <a:p>
                      <a:pPr marL="228600" marR="0" indent="-228600" algn="ctr">
                        <a:lnSpc>
                          <a:spcPct val="150000"/>
                        </a:lnSpc>
                        <a:buNone/>
                      </a:pPr>
                      <a:r>
                        <a:rPr lang="en-GB" sz="1400" dirty="0">
                          <a:latin typeface="+mn-lt"/>
                        </a:rPr>
                        <a:t>30 </a:t>
                      </a:r>
                      <a:endParaRPr lang="en-US" sz="1400" kern="100" dirty="0">
                        <a:effectLst/>
                        <a:latin typeface="+mn-lt"/>
                        <a:ea typeface="Calibri" panose="020F0502020204030204" pitchFamily="34" charset="0"/>
                        <a:cs typeface="Times New Roman" panose="02020603050405020304" pitchFamily="18" charset="0"/>
                      </a:endParaRPr>
                    </a:p>
                  </a:txBody>
                  <a:tcPr marL="6350" marR="6350" marT="6350" marB="0" anchor="b"/>
                </a:tc>
                <a:extLst>
                  <a:ext uri="{0D108BD9-81ED-4DB2-BD59-A6C34878D82A}">
                    <a16:rowId xmlns:a16="http://schemas.microsoft.com/office/drawing/2014/main" val="1329789136"/>
                  </a:ext>
                </a:extLst>
              </a:tr>
              <a:tr h="301046">
                <a:tc>
                  <a:txBody>
                    <a:bodyPr/>
                    <a:lstStyle/>
                    <a:p>
                      <a:pPr marL="228600" marR="0" indent="-228600" algn="ctr">
                        <a:lnSpc>
                          <a:spcPct val="150000"/>
                        </a:lnSpc>
                        <a:buNone/>
                      </a:pPr>
                      <a:r>
                        <a:rPr lang="en-US" sz="1200" kern="100" dirty="0">
                          <a:effectLst/>
                          <a:latin typeface="+mn-lt"/>
                          <a:ea typeface="Calibri" panose="020F0502020204030204" pitchFamily="34" charset="0"/>
                          <a:cs typeface="Times New Roman" panose="02020603050405020304" pitchFamily="18" charset="0"/>
                        </a:rPr>
                        <a:t>5</a:t>
                      </a:r>
                    </a:p>
                  </a:txBody>
                  <a:tcPr marL="6350" marR="6350" marT="6350" marB="0" anchor="b"/>
                </a:tc>
                <a:tc>
                  <a:txBody>
                    <a:bodyPr/>
                    <a:lstStyle/>
                    <a:p>
                      <a:pPr marL="228600" marR="0" lvl="0" indent="-228600" algn="l" defTabSz="914400" rtl="0" eaLnBrk="1" fontAlgn="auto" latinLnBrk="0" hangingPunct="1">
                        <a:lnSpc>
                          <a:spcPct val="150000"/>
                        </a:lnSpc>
                        <a:spcBef>
                          <a:spcPts val="0"/>
                        </a:spcBef>
                        <a:spcAft>
                          <a:spcPts val="0"/>
                        </a:spcAft>
                        <a:buClr>
                          <a:srgbClr val="000000"/>
                        </a:buClr>
                        <a:buSzTx/>
                        <a:buFont typeface="Arial"/>
                        <a:buNone/>
                        <a:tabLst/>
                        <a:defRPr/>
                      </a:pPr>
                      <a:r>
                        <a:rPr lang="en-GB" sz="1400" dirty="0">
                          <a:latin typeface="+mn-lt"/>
                        </a:rPr>
                        <a:t>Training of healthcare providers in Clinical Management of Rape, while</a:t>
                      </a:r>
                      <a:endParaRPr lang="en-US" sz="1400" dirty="0">
                        <a:latin typeface="+mn-lt"/>
                      </a:endParaRPr>
                    </a:p>
                  </a:txBody>
                  <a:tcPr marL="6350" marR="6350" marT="6350" marB="0" anchor="b"/>
                </a:tc>
                <a:tc>
                  <a:txBody>
                    <a:bodyPr/>
                    <a:lstStyle/>
                    <a:p>
                      <a:pPr marL="228600" marR="0" indent="-228600" algn="ctr">
                        <a:lnSpc>
                          <a:spcPct val="150000"/>
                        </a:lnSpc>
                        <a:buNone/>
                      </a:pPr>
                      <a:r>
                        <a:rPr lang="en-US" sz="1400" kern="100" dirty="0">
                          <a:effectLst/>
                          <a:latin typeface="+mn-lt"/>
                          <a:ea typeface="Calibri" panose="020F0502020204030204" pitchFamily="34" charset="0"/>
                          <a:cs typeface="Times New Roman" panose="02020603050405020304" pitchFamily="18" charset="0"/>
                        </a:rPr>
                        <a:t>50</a:t>
                      </a:r>
                    </a:p>
                  </a:txBody>
                  <a:tcPr marL="6350" marR="6350" marT="6350" marB="0" anchor="b"/>
                </a:tc>
                <a:extLst>
                  <a:ext uri="{0D108BD9-81ED-4DB2-BD59-A6C34878D82A}">
                    <a16:rowId xmlns:a16="http://schemas.microsoft.com/office/drawing/2014/main" val="3747984002"/>
                  </a:ext>
                </a:extLst>
              </a:tr>
              <a:tr h="301046">
                <a:tc>
                  <a:txBody>
                    <a:bodyPr/>
                    <a:lstStyle/>
                    <a:p>
                      <a:pPr marL="228600" marR="0" indent="-228600" algn="ctr">
                        <a:lnSpc>
                          <a:spcPct val="150000"/>
                        </a:lnSpc>
                        <a:buNone/>
                      </a:pPr>
                      <a:r>
                        <a:rPr lang="en-US" sz="1200" kern="100" dirty="0">
                          <a:effectLst/>
                          <a:latin typeface="+mn-lt"/>
                          <a:ea typeface="Calibri" panose="020F0502020204030204" pitchFamily="34" charset="0"/>
                          <a:cs typeface="Times New Roman" panose="02020603050405020304" pitchFamily="18" charset="0"/>
                        </a:rPr>
                        <a:t>6</a:t>
                      </a:r>
                    </a:p>
                  </a:txBody>
                  <a:tcPr marL="6350" marR="6350" marT="6350" marB="0" anchor="b"/>
                </a:tc>
                <a:tc>
                  <a:txBody>
                    <a:bodyPr/>
                    <a:lstStyle/>
                    <a:p>
                      <a:pPr marL="228600" marR="0" indent="-228600">
                        <a:lnSpc>
                          <a:spcPct val="150000"/>
                        </a:lnSpc>
                        <a:buNone/>
                      </a:pPr>
                      <a:r>
                        <a:rPr lang="en-US" sz="1400" kern="100" dirty="0">
                          <a:effectLst/>
                          <a:latin typeface="+mn-lt"/>
                          <a:ea typeface="Calibri" panose="020F0502020204030204" pitchFamily="34" charset="0"/>
                          <a:cs typeface="Times New Roman" panose="02020603050405020304" pitchFamily="18" charset="0"/>
                        </a:rPr>
                        <a:t>IMCI </a:t>
                      </a:r>
                    </a:p>
                  </a:txBody>
                  <a:tcPr marL="6350" marR="6350" marT="6350" marB="0" anchor="b"/>
                </a:tc>
                <a:tc>
                  <a:txBody>
                    <a:bodyPr/>
                    <a:lstStyle/>
                    <a:p>
                      <a:pPr marL="228600" marR="0" indent="-228600" algn="ctr">
                        <a:lnSpc>
                          <a:spcPct val="150000"/>
                        </a:lnSpc>
                        <a:buNone/>
                      </a:pPr>
                      <a:r>
                        <a:rPr lang="en-US" sz="1400" kern="100" dirty="0">
                          <a:effectLst/>
                          <a:latin typeface="+mn-lt"/>
                          <a:ea typeface="Calibri" panose="020F0502020204030204" pitchFamily="34" charset="0"/>
                          <a:cs typeface="Times New Roman" panose="02020603050405020304" pitchFamily="18" charset="0"/>
                        </a:rPr>
                        <a:t>113</a:t>
                      </a:r>
                    </a:p>
                  </a:txBody>
                  <a:tcPr marL="6350" marR="6350" marT="6350" marB="0" anchor="b"/>
                </a:tc>
                <a:extLst>
                  <a:ext uri="{0D108BD9-81ED-4DB2-BD59-A6C34878D82A}">
                    <a16:rowId xmlns:a16="http://schemas.microsoft.com/office/drawing/2014/main" val="2755967028"/>
                  </a:ext>
                </a:extLst>
              </a:tr>
              <a:tr h="303710">
                <a:tc>
                  <a:txBody>
                    <a:bodyPr/>
                    <a:lstStyle/>
                    <a:p>
                      <a:pPr marL="228600" marR="0" indent="-228600" algn="ctr">
                        <a:lnSpc>
                          <a:spcPct val="150000"/>
                        </a:lnSpc>
                        <a:buNone/>
                      </a:pPr>
                      <a:r>
                        <a:rPr lang="en-US" sz="1200" kern="100" dirty="0">
                          <a:effectLst/>
                          <a:latin typeface="+mn-lt"/>
                          <a:ea typeface="Calibri" panose="020F0502020204030204" pitchFamily="34" charset="0"/>
                          <a:cs typeface="Times New Roman" panose="02020603050405020304" pitchFamily="18" charset="0"/>
                        </a:rPr>
                        <a:t>7</a:t>
                      </a:r>
                    </a:p>
                  </a:txBody>
                  <a:tcPr marL="6350" marR="6350" marT="6350" marB="0" anchor="b"/>
                </a:tc>
                <a:tc>
                  <a:txBody>
                    <a:bodyPr/>
                    <a:lstStyle/>
                    <a:p>
                      <a:pPr marL="228600" marR="0" indent="-228600">
                        <a:lnSpc>
                          <a:spcPct val="150000"/>
                        </a:lnSpc>
                        <a:buNone/>
                      </a:pPr>
                      <a:r>
                        <a:rPr lang="en-US" sz="1400" kern="100" dirty="0">
                          <a:effectLst/>
                          <a:latin typeface="+mn-lt"/>
                          <a:ea typeface="Calibri" panose="020F0502020204030204" pitchFamily="34" charset="0"/>
                          <a:cs typeface="Times New Roman" panose="02020603050405020304" pitchFamily="18" charset="0"/>
                        </a:rPr>
                        <a:t>Adolescent Health Friendly Services Training </a:t>
                      </a:r>
                    </a:p>
                  </a:txBody>
                  <a:tcPr marL="6350" marR="6350" marT="6350" marB="0" anchor="b"/>
                </a:tc>
                <a:tc>
                  <a:txBody>
                    <a:bodyPr/>
                    <a:lstStyle/>
                    <a:p>
                      <a:pPr marL="228600" marR="0" indent="-228600" algn="ctr">
                        <a:lnSpc>
                          <a:spcPct val="150000"/>
                        </a:lnSpc>
                        <a:buNone/>
                      </a:pPr>
                      <a:r>
                        <a:rPr lang="en-US" sz="1400" kern="100" dirty="0">
                          <a:effectLst/>
                          <a:latin typeface="+mn-lt"/>
                          <a:ea typeface="Calibri" panose="020F0502020204030204" pitchFamily="34" charset="0"/>
                          <a:cs typeface="Times New Roman" panose="02020603050405020304" pitchFamily="18" charset="0"/>
                        </a:rPr>
                        <a:t>319</a:t>
                      </a:r>
                    </a:p>
                  </a:txBody>
                  <a:tcPr marL="6350" marR="6350" marT="6350" marB="0" anchor="b"/>
                </a:tc>
                <a:extLst>
                  <a:ext uri="{0D108BD9-81ED-4DB2-BD59-A6C34878D82A}">
                    <a16:rowId xmlns:a16="http://schemas.microsoft.com/office/drawing/2014/main" val="2216481"/>
                  </a:ext>
                </a:extLst>
              </a:tr>
              <a:tr h="795323">
                <a:tc>
                  <a:txBody>
                    <a:bodyPr/>
                    <a:lstStyle/>
                    <a:p>
                      <a:pPr marL="228600" marR="0" indent="-228600" algn="ctr">
                        <a:lnSpc>
                          <a:spcPct val="150000"/>
                        </a:lnSpc>
                        <a:buNone/>
                      </a:pPr>
                      <a:r>
                        <a:rPr lang="en-US" sz="1200" kern="100" dirty="0">
                          <a:effectLst/>
                          <a:latin typeface="+mn-lt"/>
                          <a:ea typeface="Calibri" panose="020F0502020204030204" pitchFamily="34" charset="0"/>
                          <a:cs typeface="Times New Roman" panose="02020603050405020304" pitchFamily="18" charset="0"/>
                        </a:rPr>
                        <a:t>8</a:t>
                      </a:r>
                    </a:p>
                  </a:txBody>
                  <a:tcPr marL="6350" marR="6350" marT="6350" marB="0" anchor="b"/>
                </a:tc>
                <a:tc>
                  <a:txBody>
                    <a:bodyPr/>
                    <a:lstStyle/>
                    <a:p>
                      <a:pPr marL="228600" marR="0" indent="-228600">
                        <a:lnSpc>
                          <a:spcPct val="150000"/>
                        </a:lnSpc>
                        <a:buNone/>
                      </a:pPr>
                      <a:r>
                        <a:rPr lang="en-US" sz="1400" kern="100" dirty="0" err="1">
                          <a:effectLst/>
                          <a:latin typeface="+mn-lt"/>
                          <a:ea typeface="Calibri" panose="020F0502020204030204" pitchFamily="34" charset="0"/>
                          <a:cs typeface="Times New Roman" panose="02020603050405020304" pitchFamily="18" charset="0"/>
                        </a:rPr>
                        <a:t>QoC_MPCDSR</a:t>
                      </a:r>
                      <a:r>
                        <a:rPr lang="en-US" sz="1400" kern="100" dirty="0">
                          <a:effectLst/>
                          <a:latin typeface="+mn-lt"/>
                          <a:ea typeface="Calibri" panose="020F0502020204030204" pitchFamily="34" charset="0"/>
                          <a:cs typeface="Times New Roman" panose="02020603050405020304" pitchFamily="18" charset="0"/>
                        </a:rPr>
                        <a:t> Training: </a:t>
                      </a:r>
                      <a:r>
                        <a:rPr lang="en-GB" sz="1400" dirty="0">
                          <a:latin typeface="+mn-lt"/>
                        </a:rPr>
                        <a:t>Improvements in Quality of Care (</a:t>
                      </a:r>
                      <a:r>
                        <a:rPr lang="en-GB" sz="1400" dirty="0" err="1">
                          <a:latin typeface="+mn-lt"/>
                        </a:rPr>
                        <a:t>QoC</a:t>
                      </a:r>
                      <a:r>
                        <a:rPr lang="en-GB" sz="1400" dirty="0">
                          <a:latin typeface="+mn-lt"/>
                        </a:rPr>
                        <a:t>) were addressed through the re-orientation of 21 Quality Improvement Teams at both Secondary and Primary levels</a:t>
                      </a:r>
                      <a:endParaRPr lang="en-US" sz="1400" kern="100" dirty="0">
                        <a:effectLst/>
                        <a:latin typeface="+mn-lt"/>
                        <a:ea typeface="Calibri" panose="020F0502020204030204" pitchFamily="34" charset="0"/>
                        <a:cs typeface="Times New Roman" panose="02020603050405020304" pitchFamily="18" charset="0"/>
                      </a:endParaRPr>
                    </a:p>
                  </a:txBody>
                  <a:tcPr marL="6350" marR="6350" marT="6350" marB="0" anchor="b"/>
                </a:tc>
                <a:tc>
                  <a:txBody>
                    <a:bodyPr/>
                    <a:lstStyle/>
                    <a:p>
                      <a:pPr marL="228600" marR="0" indent="-228600" algn="ctr">
                        <a:lnSpc>
                          <a:spcPct val="150000"/>
                        </a:lnSpc>
                        <a:buNone/>
                      </a:pPr>
                      <a:r>
                        <a:rPr lang="en-US" sz="1400" kern="100" dirty="0">
                          <a:effectLst/>
                          <a:latin typeface="+mn-lt"/>
                          <a:ea typeface="Calibri" panose="020F0502020204030204" pitchFamily="34" charset="0"/>
                          <a:cs typeface="Times New Roman" panose="02020603050405020304" pitchFamily="18" charset="0"/>
                        </a:rPr>
                        <a:t>519</a:t>
                      </a:r>
                    </a:p>
                  </a:txBody>
                  <a:tcPr marL="6350" marR="6350" marT="6350" marB="0" anchor="b"/>
                </a:tc>
                <a:extLst>
                  <a:ext uri="{0D108BD9-81ED-4DB2-BD59-A6C34878D82A}">
                    <a16:rowId xmlns:a16="http://schemas.microsoft.com/office/drawing/2014/main" val="13761743"/>
                  </a:ext>
                </a:extLst>
              </a:tr>
            </a:tbl>
          </a:graphicData>
        </a:graphic>
      </p:graphicFrame>
      <p:sp>
        <p:nvSpPr>
          <p:cNvPr id="8" name="Google Shape;173;p21">
            <a:extLst>
              <a:ext uri="{FF2B5EF4-FFF2-40B4-BE49-F238E27FC236}">
                <a16:creationId xmlns:a16="http://schemas.microsoft.com/office/drawing/2014/main" id="{6425BCC6-B598-5FAF-2669-3870C9CCD316}"/>
              </a:ext>
            </a:extLst>
          </p:cNvPr>
          <p:cNvSpPr txBox="1">
            <a:spLocks noGrp="1"/>
          </p:cNvSpPr>
          <p:nvPr>
            <p:ph type="title"/>
          </p:nvPr>
        </p:nvSpPr>
        <p:spPr>
          <a:xfrm>
            <a:off x="0" y="38190"/>
            <a:ext cx="11512296" cy="638466"/>
          </a:xfrm>
          <a:prstGeom prst="rect">
            <a:avLst/>
          </a:prstGeom>
          <a:solidFill>
            <a:schemeClr val="bg2">
              <a:lumMod val="20000"/>
              <a:lumOff val="80000"/>
            </a:schemeClr>
          </a:solid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ts val="3600"/>
              <a:buFont typeface="Trebuchet MS"/>
              <a:buNone/>
            </a:pPr>
            <a:r>
              <a:rPr lang="en-US" dirty="0"/>
              <a:t>Key </a:t>
            </a:r>
            <a:r>
              <a:rPr lang="en-US" dirty="0">
                <a:solidFill>
                  <a:srgbClr val="FF00FF"/>
                </a:solidFill>
              </a:rPr>
              <a:t>milestones</a:t>
            </a:r>
            <a:r>
              <a:rPr lang="en-US" dirty="0"/>
              <a:t> and implementation update</a:t>
            </a:r>
            <a:endParaRPr dirty="0"/>
          </a:p>
        </p:txBody>
      </p:sp>
      <p:sp>
        <p:nvSpPr>
          <p:cNvPr id="12" name="TextBox 11">
            <a:extLst>
              <a:ext uri="{FF2B5EF4-FFF2-40B4-BE49-F238E27FC236}">
                <a16:creationId xmlns:a16="http://schemas.microsoft.com/office/drawing/2014/main" id="{09B313D9-ADF4-B67E-EC05-42022C2DB447}"/>
              </a:ext>
            </a:extLst>
          </p:cNvPr>
          <p:cNvSpPr txBox="1"/>
          <p:nvPr/>
        </p:nvSpPr>
        <p:spPr>
          <a:xfrm>
            <a:off x="-13291" y="589235"/>
            <a:ext cx="10050425" cy="1157946"/>
          </a:xfrm>
          <a:prstGeom prst="rect">
            <a:avLst/>
          </a:prstGeom>
          <a:noFill/>
        </p:spPr>
        <p:txBody>
          <a:bodyPr wrap="square">
            <a:spAutoFit/>
          </a:bodyPr>
          <a:lstStyle/>
          <a:p>
            <a:pPr lvl="0" algn="l" rtl="0">
              <a:lnSpc>
                <a:spcPct val="115000"/>
              </a:lnSpc>
              <a:spcBef>
                <a:spcPts val="0"/>
              </a:spcBef>
              <a:spcAft>
                <a:spcPts val="0"/>
              </a:spcAft>
              <a:buSzPts val="1440"/>
            </a:pPr>
            <a:r>
              <a:rPr lang="en-US" sz="1800" b="1" dirty="0">
                <a:highlight>
                  <a:srgbClr val="FFFF00"/>
                </a:highlight>
                <a:latin typeface="Arial"/>
                <a:ea typeface="Arial"/>
                <a:cs typeface="Arial"/>
                <a:sym typeface="Arial"/>
              </a:rPr>
              <a:t>HEALTH WORKERS TRAINING</a:t>
            </a:r>
          </a:p>
          <a:p>
            <a:pPr marL="342900" indent="-342900">
              <a:lnSpc>
                <a:spcPct val="115000"/>
              </a:lnSpc>
              <a:buSzPts val="1440"/>
              <a:buFont typeface="Arial"/>
              <a:buChar char="►"/>
            </a:pPr>
            <a:r>
              <a:rPr lang="en-US" sz="2200" dirty="0">
                <a:highlight>
                  <a:srgbClr val="FFFF00"/>
                </a:highlight>
                <a:latin typeface="Times New Roman" panose="02020603050405020304" pitchFamily="18" charset="0"/>
                <a:ea typeface="Noto Sans" panose="020B0502040504020204" pitchFamily="34" charset="0"/>
                <a:cs typeface="Times New Roman" panose="02020603050405020304" pitchFamily="18" charset="0"/>
              </a:rPr>
              <a:t>1,231 additional health workers trained to provide quality MNCAH services - including HIV and GBV at health facility and community levels</a:t>
            </a:r>
            <a:endParaRPr lang="en-US" sz="2200" b="1" dirty="0">
              <a:highlight>
                <a:srgbClr val="FFFF00"/>
              </a:highlight>
            </a:endParaRPr>
          </a:p>
        </p:txBody>
      </p:sp>
    </p:spTree>
    <p:extLst>
      <p:ext uri="{BB962C8B-B14F-4D97-AF65-F5344CB8AC3E}">
        <p14:creationId xmlns:p14="http://schemas.microsoft.com/office/powerpoint/2010/main" val="2990695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017754-A93D-64FD-59EF-0ACBB218667A}"/>
              </a:ext>
            </a:extLst>
          </p:cNvPr>
          <p:cNvSpPr>
            <a:spLocks noGrp="1"/>
          </p:cNvSpPr>
          <p:nvPr>
            <p:ph type="body" idx="1"/>
          </p:nvPr>
        </p:nvSpPr>
        <p:spPr>
          <a:xfrm>
            <a:off x="148855" y="676656"/>
            <a:ext cx="9175897" cy="3157815"/>
          </a:xfrm>
        </p:spPr>
        <p:txBody>
          <a:bodyPr>
            <a:normAutofit/>
          </a:bodyPr>
          <a:lstStyle/>
          <a:p>
            <a:pPr marL="137160" indent="0">
              <a:buNone/>
            </a:pPr>
            <a:r>
              <a:rPr lang="en-US" b="1" dirty="0">
                <a:highlight>
                  <a:srgbClr val="FFFF00"/>
                </a:highlight>
                <a:latin typeface="+mn-lt"/>
              </a:rPr>
              <a:t>Adolescent and Young People </a:t>
            </a:r>
          </a:p>
          <a:p>
            <a:pPr algn="just"/>
            <a:r>
              <a:rPr lang="en-US" b="1" dirty="0">
                <a:latin typeface="+mn-lt"/>
                <a:ea typeface="Noto Sans" panose="020B0502040504020204" pitchFamily="34" charset="0"/>
                <a:cs typeface="Times New Roman" panose="02020603050405020304" pitchFamily="18" charset="0"/>
              </a:rPr>
              <a:t>Adolescents and young people reactivated in 93 wards across the 226 wards in the State</a:t>
            </a:r>
            <a:endParaRPr lang="en-US" b="1" i="1" dirty="0">
              <a:latin typeface="+mn-lt"/>
              <a:ea typeface="Noto Sans" panose="020B0502040504020204" pitchFamily="34" charset="0"/>
              <a:cs typeface="Times New Roman" panose="02020603050405020304" pitchFamily="18" charset="0"/>
            </a:endParaRPr>
          </a:p>
          <a:p>
            <a:pPr algn="just"/>
            <a:r>
              <a:rPr lang="en-GB" b="1" dirty="0">
                <a:latin typeface="+mn-lt"/>
              </a:rPr>
              <a:t>An Adolescent Quarterly State Review Meeting was conducted in conjunction with monthly LGA-level review meetings involving 226 Adolescent Youth Vanguards, as well as 904 Civil Society Organizations (CSOs), Community-Based Organizations (CBOs), and Religious Leaders.</a:t>
            </a:r>
            <a:endParaRPr lang="en-US" b="1" dirty="0">
              <a:latin typeface="+mn-lt"/>
            </a:endParaRPr>
          </a:p>
          <a:p>
            <a:pPr algn="just"/>
            <a:r>
              <a:rPr lang="en-US" b="1" dirty="0">
                <a:latin typeface="+mn-lt"/>
                <a:ea typeface="Noto Sans" panose="020B0502040504020204" pitchFamily="34" charset="0"/>
                <a:cs typeface="Times New Roman" panose="02020603050405020304" pitchFamily="18" charset="0"/>
              </a:rPr>
              <a:t>126,558 adolescents and young people reached with adolescent sexual reproductive health and HIV information and services </a:t>
            </a:r>
            <a:r>
              <a:rPr lang="en-US" b="1" i="1" dirty="0">
                <a:latin typeface="+mn-lt"/>
                <a:ea typeface="Noto Sans" panose="020B0502040504020204" pitchFamily="34" charset="0"/>
                <a:cs typeface="Times New Roman" panose="02020603050405020304" pitchFamily="18" charset="0"/>
              </a:rPr>
              <a:t>(administrative data)</a:t>
            </a:r>
          </a:p>
        </p:txBody>
      </p:sp>
      <p:sp>
        <p:nvSpPr>
          <p:cNvPr id="4" name="Google Shape;173;p21">
            <a:extLst>
              <a:ext uri="{FF2B5EF4-FFF2-40B4-BE49-F238E27FC236}">
                <a16:creationId xmlns:a16="http://schemas.microsoft.com/office/drawing/2014/main" id="{2FC0184D-8EC4-BC4A-4256-7AB7AC48D89B}"/>
              </a:ext>
            </a:extLst>
          </p:cNvPr>
          <p:cNvSpPr txBox="1">
            <a:spLocks noGrp="1"/>
          </p:cNvSpPr>
          <p:nvPr>
            <p:ph type="title"/>
          </p:nvPr>
        </p:nvSpPr>
        <p:spPr>
          <a:xfrm>
            <a:off x="0" y="16924"/>
            <a:ext cx="11512296" cy="638466"/>
          </a:xfrm>
          <a:prstGeom prst="rect">
            <a:avLst/>
          </a:prstGeom>
          <a:solidFill>
            <a:schemeClr val="accent6">
              <a:lumMod val="20000"/>
              <a:lumOff val="80000"/>
            </a:schemeClr>
          </a:solid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ts val="3600"/>
              <a:buFont typeface="Trebuchet MS"/>
              <a:buNone/>
            </a:pPr>
            <a:r>
              <a:rPr lang="en-US" dirty="0"/>
              <a:t>Key </a:t>
            </a:r>
            <a:r>
              <a:rPr lang="en-US" dirty="0">
                <a:solidFill>
                  <a:srgbClr val="FF00FF"/>
                </a:solidFill>
              </a:rPr>
              <a:t>milestones</a:t>
            </a:r>
            <a:r>
              <a:rPr lang="en-US" dirty="0"/>
              <a:t> and implementation update</a:t>
            </a:r>
            <a:endParaRPr dirty="0"/>
          </a:p>
        </p:txBody>
      </p:sp>
      <p:sp>
        <p:nvSpPr>
          <p:cNvPr id="7" name="TextBox 6">
            <a:extLst>
              <a:ext uri="{FF2B5EF4-FFF2-40B4-BE49-F238E27FC236}">
                <a16:creationId xmlns:a16="http://schemas.microsoft.com/office/drawing/2014/main" id="{EBD2B5A2-ABE5-BB87-6C8C-DE3D83DE626A}"/>
              </a:ext>
            </a:extLst>
          </p:cNvPr>
          <p:cNvSpPr txBox="1"/>
          <p:nvPr/>
        </p:nvSpPr>
        <p:spPr>
          <a:xfrm>
            <a:off x="291366" y="4020706"/>
            <a:ext cx="9585613" cy="1020921"/>
          </a:xfrm>
          <a:prstGeom prst="rect">
            <a:avLst/>
          </a:prstGeom>
          <a:noFill/>
        </p:spPr>
        <p:txBody>
          <a:bodyPr wrap="square">
            <a:spAutoFit/>
          </a:bodyPr>
          <a:lstStyle/>
          <a:p>
            <a:pPr lvl="0" algn="l" rtl="0">
              <a:lnSpc>
                <a:spcPct val="115000"/>
              </a:lnSpc>
              <a:spcBef>
                <a:spcPts val="0"/>
              </a:spcBef>
              <a:spcAft>
                <a:spcPts val="0"/>
              </a:spcAft>
              <a:buSzPts val="1440"/>
            </a:pPr>
            <a:r>
              <a:rPr lang="en-US" sz="1800" b="1" dirty="0">
                <a:highlight>
                  <a:srgbClr val="FFFF00"/>
                </a:highlight>
                <a:latin typeface="Arial"/>
                <a:ea typeface="Arial"/>
                <a:cs typeface="Arial"/>
                <a:sym typeface="Arial"/>
              </a:rPr>
              <a:t>Health Insurance</a:t>
            </a:r>
            <a:endParaRPr lang="en-US" sz="1800" b="1" dirty="0">
              <a:latin typeface="Arial"/>
              <a:ea typeface="Arial"/>
              <a:cs typeface="Arial"/>
              <a:sym typeface="Arial"/>
            </a:endParaRPr>
          </a:p>
          <a:p>
            <a:pPr marL="342900" indent="-342900">
              <a:lnSpc>
                <a:spcPct val="115000"/>
              </a:lnSpc>
              <a:buSzPts val="1440"/>
              <a:buFont typeface="Arial"/>
              <a:buChar char="►"/>
            </a:pPr>
            <a:r>
              <a:rPr lang="en-US" sz="1800" b="1" dirty="0"/>
              <a:t>15,000 beneficiaries enrolled into Health Insurance scheme linked to RMNCAH services plus GBV survivors</a:t>
            </a:r>
            <a:endParaRPr lang="en-US" sz="1800" b="1" dirty="0">
              <a:latin typeface="Arial"/>
              <a:ea typeface="Arial"/>
              <a:cs typeface="Arial"/>
              <a:sym typeface="Arial"/>
            </a:endParaRPr>
          </a:p>
        </p:txBody>
      </p:sp>
      <p:sp>
        <p:nvSpPr>
          <p:cNvPr id="8" name="TextBox 7">
            <a:extLst>
              <a:ext uri="{FF2B5EF4-FFF2-40B4-BE49-F238E27FC236}">
                <a16:creationId xmlns:a16="http://schemas.microsoft.com/office/drawing/2014/main" id="{4AFCE911-4CBA-B049-A9C3-3FB927D3C118}"/>
              </a:ext>
            </a:extLst>
          </p:cNvPr>
          <p:cNvSpPr txBox="1"/>
          <p:nvPr/>
        </p:nvSpPr>
        <p:spPr>
          <a:xfrm>
            <a:off x="291366" y="5227862"/>
            <a:ext cx="9585613" cy="1339469"/>
          </a:xfrm>
          <a:prstGeom prst="rect">
            <a:avLst/>
          </a:prstGeom>
          <a:noFill/>
        </p:spPr>
        <p:txBody>
          <a:bodyPr wrap="square">
            <a:spAutoFit/>
          </a:bodyPr>
          <a:lstStyle/>
          <a:p>
            <a:pPr lvl="0" algn="l" rtl="0">
              <a:lnSpc>
                <a:spcPct val="115000"/>
              </a:lnSpc>
              <a:spcBef>
                <a:spcPts val="0"/>
              </a:spcBef>
              <a:spcAft>
                <a:spcPts val="0"/>
              </a:spcAft>
              <a:buSzPts val="1440"/>
            </a:pPr>
            <a:r>
              <a:rPr lang="en-US" sz="1800" b="1" dirty="0">
                <a:highlight>
                  <a:srgbClr val="FFFF00"/>
                </a:highlight>
                <a:latin typeface="Arial"/>
                <a:ea typeface="Arial"/>
                <a:cs typeface="Arial"/>
                <a:sym typeface="Arial"/>
              </a:rPr>
              <a:t>Community Health</a:t>
            </a:r>
          </a:p>
          <a:p>
            <a:pPr marL="342900" lvl="0" indent="-342900" algn="l" rtl="0">
              <a:lnSpc>
                <a:spcPct val="115000"/>
              </a:lnSpc>
              <a:spcBef>
                <a:spcPts val="0"/>
              </a:spcBef>
              <a:spcAft>
                <a:spcPts val="0"/>
              </a:spcAft>
              <a:buSzPts val="1440"/>
              <a:buChar char="►"/>
            </a:pPr>
            <a:r>
              <a:rPr lang="en-US" sz="1800" b="1" dirty="0"/>
              <a:t>Auxiliary Community-based Health Workers – Mama-to-Mama Support Groups reactivated and retrained and kitted in 93 wards across the 9 MAMII LGAs</a:t>
            </a:r>
          </a:p>
          <a:p>
            <a:pPr marL="342900" lvl="0" indent="-342900">
              <a:lnSpc>
                <a:spcPct val="115000"/>
              </a:lnSpc>
              <a:buSzPts val="1440"/>
              <a:buChar char="►"/>
            </a:pPr>
            <a:r>
              <a:rPr lang="en-US" sz="1800" b="1" dirty="0"/>
              <a:t>4,185 Mama-to-Mama Support Group members kitted with job aid and data tools</a:t>
            </a:r>
            <a:endParaRPr lang="en-US" sz="1800" b="1" dirty="0">
              <a:latin typeface="Arial"/>
              <a:ea typeface="Arial"/>
              <a:cs typeface="Arial"/>
              <a:sym typeface="Arial"/>
            </a:endParaRPr>
          </a:p>
        </p:txBody>
      </p:sp>
    </p:spTree>
    <p:extLst>
      <p:ext uri="{BB962C8B-B14F-4D97-AF65-F5344CB8AC3E}">
        <p14:creationId xmlns:p14="http://schemas.microsoft.com/office/powerpoint/2010/main" val="966689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95DD13-C729-9F70-48FB-D4339992E13B}"/>
              </a:ext>
            </a:extLst>
          </p:cNvPr>
          <p:cNvSpPr>
            <a:spLocks noGrp="1"/>
          </p:cNvSpPr>
          <p:nvPr>
            <p:ph type="body" idx="1"/>
          </p:nvPr>
        </p:nvSpPr>
        <p:spPr>
          <a:xfrm>
            <a:off x="128015" y="2913324"/>
            <a:ext cx="9941017" cy="4178596"/>
          </a:xfrm>
        </p:spPr>
        <p:txBody>
          <a:bodyPr>
            <a:normAutofit/>
          </a:bodyPr>
          <a:lstStyle/>
          <a:p>
            <a:pPr marL="0" lvl="0" indent="0">
              <a:lnSpc>
                <a:spcPct val="115000"/>
              </a:lnSpc>
              <a:spcBef>
                <a:spcPts val="0"/>
              </a:spcBef>
              <a:buSzPct val="86486"/>
              <a:buNone/>
            </a:pPr>
            <a:r>
              <a:rPr lang="en-GB" b="1" dirty="0">
                <a:highlight>
                  <a:srgbClr val="FFFF00"/>
                </a:highlight>
              </a:rPr>
              <a:t>Health information management systems and evidence based PHC and RMNCAH+N services including GBV services programming</a:t>
            </a:r>
            <a:endParaRPr lang="en-GB" dirty="0">
              <a:highlight>
                <a:srgbClr val="FFFF00"/>
              </a:highlight>
              <a:latin typeface="Arial"/>
              <a:ea typeface="Arial"/>
              <a:cs typeface="Arial"/>
              <a:sym typeface="Arial"/>
            </a:endParaRPr>
          </a:p>
          <a:p>
            <a:pPr marL="342900" indent="-342900">
              <a:lnSpc>
                <a:spcPct val="115000"/>
              </a:lnSpc>
              <a:spcBef>
                <a:spcPts val="0"/>
              </a:spcBef>
              <a:buSzPct val="86486"/>
            </a:pPr>
            <a:r>
              <a:rPr lang="en-GB" sz="1900" b="1" dirty="0"/>
              <a:t>Quarterly Development and Dissemination of RMNCAH+N Scorecard and Health Bulletin print at the state and LGA level</a:t>
            </a:r>
            <a:endParaRPr lang="en-US" sz="1900" b="1" dirty="0"/>
          </a:p>
          <a:p>
            <a:pPr marL="342900" lvl="0" indent="-342900">
              <a:lnSpc>
                <a:spcPct val="115000"/>
              </a:lnSpc>
              <a:spcBef>
                <a:spcPts val="0"/>
              </a:spcBef>
              <a:buSzPct val="86486"/>
            </a:pPr>
            <a:endParaRPr lang="en-GB" sz="1900" b="1" dirty="0">
              <a:latin typeface="Arial"/>
              <a:ea typeface="Arial"/>
              <a:cs typeface="Arial"/>
              <a:sym typeface="Arial"/>
            </a:endParaRPr>
          </a:p>
          <a:p>
            <a:pPr marL="342900" lvl="0" indent="-342900">
              <a:lnSpc>
                <a:spcPct val="115000"/>
              </a:lnSpc>
              <a:spcBef>
                <a:spcPts val="0"/>
              </a:spcBef>
              <a:buSzPct val="86486"/>
            </a:pPr>
            <a:r>
              <a:rPr lang="en-GB" sz="1900" b="1" dirty="0">
                <a:latin typeface="Arial"/>
                <a:ea typeface="Arial"/>
                <a:cs typeface="Arial"/>
                <a:sym typeface="Arial"/>
              </a:rPr>
              <a:t>Quarterly reviews of Reproductive, Maternal, Newborn, Child, Adolescent, and Nutrition (RMNCAH+N) and Primary Health Care (PHC) performance will be conducted at the state level, with a focus on mainstreaming strategies for addressing Gender-Based Violence (GBV) and harmful practices.</a:t>
            </a:r>
          </a:p>
          <a:p>
            <a:pPr marL="342900" lvl="0" indent="-342900">
              <a:lnSpc>
                <a:spcPct val="115000"/>
              </a:lnSpc>
              <a:spcBef>
                <a:spcPts val="0"/>
              </a:spcBef>
              <a:buSzPct val="86486"/>
            </a:pPr>
            <a:endParaRPr lang="en-GB" sz="1900" b="1" dirty="0">
              <a:latin typeface="Arial"/>
              <a:ea typeface="Arial"/>
              <a:cs typeface="Arial"/>
              <a:sym typeface="Arial"/>
            </a:endParaRPr>
          </a:p>
          <a:p>
            <a:pPr marL="342900" lvl="0" indent="-342900">
              <a:lnSpc>
                <a:spcPct val="115000"/>
              </a:lnSpc>
              <a:spcBef>
                <a:spcPts val="0"/>
              </a:spcBef>
              <a:buSzPct val="86486"/>
            </a:pPr>
            <a:r>
              <a:rPr lang="en-GB" sz="1900" b="1" dirty="0">
                <a:latin typeface="Arial"/>
                <a:ea typeface="Arial"/>
                <a:cs typeface="Arial"/>
                <a:sym typeface="Arial"/>
              </a:rPr>
              <a:t>The </a:t>
            </a:r>
            <a:r>
              <a:rPr lang="en-GB" sz="1900" b="1" dirty="0" err="1">
                <a:latin typeface="Arial"/>
                <a:ea typeface="Arial"/>
                <a:cs typeface="Arial"/>
                <a:sym typeface="Arial"/>
              </a:rPr>
              <a:t>EmONC</a:t>
            </a:r>
            <a:r>
              <a:rPr lang="en-GB" sz="1900" b="1" dirty="0">
                <a:latin typeface="Arial"/>
                <a:ea typeface="Arial"/>
                <a:cs typeface="Arial"/>
                <a:sym typeface="Arial"/>
              </a:rPr>
              <a:t> assessment currently underway, is evaluating 533 health facilities across 21 Local Government Areas (LGAs) and is now in the final analysis phase</a:t>
            </a:r>
          </a:p>
        </p:txBody>
      </p:sp>
      <p:sp>
        <p:nvSpPr>
          <p:cNvPr id="4" name="Google Shape;173;p21">
            <a:extLst>
              <a:ext uri="{FF2B5EF4-FFF2-40B4-BE49-F238E27FC236}">
                <a16:creationId xmlns:a16="http://schemas.microsoft.com/office/drawing/2014/main" id="{4EFB2E6B-B2F8-FBE4-15FE-D179D1435950}"/>
              </a:ext>
            </a:extLst>
          </p:cNvPr>
          <p:cNvSpPr txBox="1">
            <a:spLocks noGrp="1"/>
          </p:cNvSpPr>
          <p:nvPr>
            <p:ph type="title"/>
          </p:nvPr>
        </p:nvSpPr>
        <p:spPr>
          <a:xfrm>
            <a:off x="0" y="16924"/>
            <a:ext cx="11512296" cy="638466"/>
          </a:xfrm>
          <a:prstGeom prst="rect">
            <a:avLst/>
          </a:prstGeom>
          <a:solidFill>
            <a:schemeClr val="accent6">
              <a:lumMod val="20000"/>
              <a:lumOff val="80000"/>
            </a:schemeClr>
          </a:solid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ts val="3600"/>
              <a:buFont typeface="Trebuchet MS"/>
              <a:buNone/>
            </a:pPr>
            <a:r>
              <a:rPr lang="en-US" dirty="0"/>
              <a:t>Key </a:t>
            </a:r>
            <a:r>
              <a:rPr lang="en-US" dirty="0">
                <a:solidFill>
                  <a:srgbClr val="FF00FF"/>
                </a:solidFill>
              </a:rPr>
              <a:t>milestones</a:t>
            </a:r>
            <a:r>
              <a:rPr lang="en-US" dirty="0"/>
              <a:t> and implementation update</a:t>
            </a:r>
            <a:endParaRPr dirty="0"/>
          </a:p>
        </p:txBody>
      </p:sp>
      <p:sp>
        <p:nvSpPr>
          <p:cNvPr id="5" name="Text Placeholder 2">
            <a:extLst>
              <a:ext uri="{FF2B5EF4-FFF2-40B4-BE49-F238E27FC236}">
                <a16:creationId xmlns:a16="http://schemas.microsoft.com/office/drawing/2014/main" id="{A1D5E54D-C138-5161-1364-6013929A1D8F}"/>
              </a:ext>
            </a:extLst>
          </p:cNvPr>
          <p:cNvSpPr txBox="1">
            <a:spLocks/>
          </p:cNvSpPr>
          <p:nvPr/>
        </p:nvSpPr>
        <p:spPr>
          <a:xfrm>
            <a:off x="128016" y="530562"/>
            <a:ext cx="9696468" cy="23721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20040" algn="l" rtl="0">
              <a:lnSpc>
                <a:spcPct val="100000"/>
              </a:lnSpc>
              <a:spcBef>
                <a:spcPts val="1000"/>
              </a:spcBef>
              <a:spcAft>
                <a:spcPts val="0"/>
              </a:spcAft>
              <a:buClr>
                <a:schemeClr val="accent1"/>
              </a:buClr>
              <a:buSzPts val="144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320039" algn="l" rtl="0">
              <a:lnSpc>
                <a:spcPct val="100000"/>
              </a:lnSpc>
              <a:spcBef>
                <a:spcPts val="1000"/>
              </a:spcBef>
              <a:spcAft>
                <a:spcPts val="0"/>
              </a:spcAft>
              <a:buClr>
                <a:schemeClr val="accent1"/>
              </a:buClr>
              <a:buSzPts val="144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320039" algn="l" rtl="0">
              <a:lnSpc>
                <a:spcPct val="100000"/>
              </a:lnSpc>
              <a:spcBef>
                <a:spcPts val="1000"/>
              </a:spcBef>
              <a:spcAft>
                <a:spcPts val="0"/>
              </a:spcAft>
              <a:buClr>
                <a:schemeClr val="accent1"/>
              </a:buClr>
              <a:buSzPts val="144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320039" algn="l" rtl="0">
              <a:lnSpc>
                <a:spcPct val="100000"/>
              </a:lnSpc>
              <a:spcBef>
                <a:spcPts val="1000"/>
              </a:spcBef>
              <a:spcAft>
                <a:spcPts val="0"/>
              </a:spcAft>
              <a:buClr>
                <a:schemeClr val="accent1"/>
              </a:buClr>
              <a:buSzPts val="144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320039" algn="l" rtl="0">
              <a:lnSpc>
                <a:spcPct val="100000"/>
              </a:lnSpc>
              <a:spcBef>
                <a:spcPts val="1000"/>
              </a:spcBef>
              <a:spcAft>
                <a:spcPts val="0"/>
              </a:spcAft>
              <a:buClr>
                <a:schemeClr val="accent1"/>
              </a:buClr>
              <a:buSzPts val="144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320039" algn="l" rtl="0">
              <a:lnSpc>
                <a:spcPct val="100000"/>
              </a:lnSpc>
              <a:spcBef>
                <a:spcPts val="1000"/>
              </a:spcBef>
              <a:spcAft>
                <a:spcPts val="0"/>
              </a:spcAft>
              <a:buClr>
                <a:schemeClr val="accent1"/>
              </a:buClr>
              <a:buSzPts val="144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320040" algn="l" rtl="0">
              <a:lnSpc>
                <a:spcPct val="100000"/>
              </a:lnSpc>
              <a:spcBef>
                <a:spcPts val="1000"/>
              </a:spcBef>
              <a:spcAft>
                <a:spcPts val="0"/>
              </a:spcAft>
              <a:buClr>
                <a:schemeClr val="accent1"/>
              </a:buClr>
              <a:buSzPts val="144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320040" algn="l" rtl="0">
              <a:lnSpc>
                <a:spcPct val="100000"/>
              </a:lnSpc>
              <a:spcBef>
                <a:spcPts val="1000"/>
              </a:spcBef>
              <a:spcAft>
                <a:spcPts val="0"/>
              </a:spcAft>
              <a:buClr>
                <a:schemeClr val="accent1"/>
              </a:buClr>
              <a:buSzPts val="1440"/>
              <a:buFont typeface="Noto Sans Symbols"/>
              <a:buChar char="►"/>
              <a:defRPr sz="1200" b="0" i="0" u="none" strike="noStrike" cap="none">
                <a:solidFill>
                  <a:srgbClr val="3F3F3F"/>
                </a:solidFill>
                <a:latin typeface="Trebuchet MS"/>
                <a:ea typeface="Trebuchet MS"/>
                <a:cs typeface="Trebuchet MS"/>
                <a:sym typeface="Trebuchet MS"/>
              </a:defRPr>
            </a:lvl9pPr>
          </a:lstStyle>
          <a:p>
            <a:pPr marL="137160" indent="0">
              <a:buNone/>
            </a:pPr>
            <a:r>
              <a:rPr lang="en-US" b="1" dirty="0">
                <a:highlight>
                  <a:srgbClr val="FFFF00"/>
                </a:highlight>
              </a:rPr>
              <a:t>Health Commodities</a:t>
            </a:r>
          </a:p>
          <a:p>
            <a:r>
              <a:rPr lang="en-GB" b="1" dirty="0"/>
              <a:t>Family Planning (FP) commodities were acquired and successfully distributed to 456 Primary Health Care </a:t>
            </a:r>
            <a:r>
              <a:rPr lang="en-GB" b="1" dirty="0" err="1"/>
              <a:t>Centers</a:t>
            </a:r>
            <a:r>
              <a:rPr lang="en-GB" b="1" dirty="0"/>
              <a:t> (PHCCs) within the state. </a:t>
            </a:r>
            <a:endParaRPr lang="en-US" b="1" dirty="0"/>
          </a:p>
          <a:p>
            <a:r>
              <a:rPr lang="en-GB" b="1" dirty="0"/>
              <a:t>In a sustainable development initiative, the Adamawa State Government, through the Adamawa State Primary Health Care Development Agency, has allocated 50 million Naira to the United Nations Population Fund (UNFPA) to enhance the procurement of FP commodities further.</a:t>
            </a:r>
            <a:endParaRPr lang="en-US" b="1" dirty="0"/>
          </a:p>
        </p:txBody>
      </p:sp>
    </p:spTree>
    <p:extLst>
      <p:ext uri="{BB962C8B-B14F-4D97-AF65-F5344CB8AC3E}">
        <p14:creationId xmlns:p14="http://schemas.microsoft.com/office/powerpoint/2010/main" val="1632468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D0E8-4585-AD34-95E7-5B0940663EF1}"/>
              </a:ext>
            </a:extLst>
          </p:cNvPr>
          <p:cNvSpPr>
            <a:spLocks noGrp="1"/>
          </p:cNvSpPr>
          <p:nvPr>
            <p:ph type="title"/>
          </p:nvPr>
        </p:nvSpPr>
        <p:spPr>
          <a:xfrm>
            <a:off x="0" y="24606"/>
            <a:ext cx="11196084" cy="1320800"/>
          </a:xfrm>
        </p:spPr>
        <p:txBody>
          <a:bodyPr>
            <a:normAutofit/>
          </a:bodyPr>
          <a:lstStyle/>
          <a:p>
            <a:r>
              <a:rPr lang="en-US" sz="3200" b="1" dirty="0">
                <a:latin typeface="Gill Sans MT" panose="020B0502020104020203" pitchFamily="34" charset="0"/>
              </a:rPr>
              <a:t>Comparative Analysis of Key MNCH Indicators: </a:t>
            </a:r>
            <a:br>
              <a:rPr lang="en-US" sz="3200" b="1" dirty="0">
                <a:latin typeface="Gill Sans MT" panose="020B0502020104020203" pitchFamily="34" charset="0"/>
              </a:rPr>
            </a:br>
            <a:r>
              <a:rPr lang="en-US" sz="3200" b="1" dirty="0">
                <a:latin typeface="Gill Sans MT" panose="020B0502020104020203" pitchFamily="34" charset="0"/>
              </a:rPr>
              <a:t>Q2 2024 vs Q2 2025</a:t>
            </a:r>
            <a:endParaRPr lang="en-US" sz="3200" dirty="0"/>
          </a:p>
        </p:txBody>
      </p:sp>
      <p:graphicFrame>
        <p:nvGraphicFramePr>
          <p:cNvPr id="4" name="Chart 3">
            <a:extLst>
              <a:ext uri="{FF2B5EF4-FFF2-40B4-BE49-F238E27FC236}">
                <a16:creationId xmlns:a16="http://schemas.microsoft.com/office/drawing/2014/main" id="{7C12E167-1B96-35D7-5B7D-9BC6AE874231}"/>
              </a:ext>
            </a:extLst>
          </p:cNvPr>
          <p:cNvGraphicFramePr>
            <a:graphicFrameLocks/>
          </p:cNvGraphicFramePr>
          <p:nvPr>
            <p:extLst>
              <p:ext uri="{D42A27DB-BD31-4B8C-83A1-F6EECF244321}">
                <p14:modId xmlns:p14="http://schemas.microsoft.com/office/powerpoint/2010/main" val="1389934263"/>
              </p:ext>
            </p:extLst>
          </p:nvPr>
        </p:nvGraphicFramePr>
        <p:xfrm>
          <a:off x="350873" y="1116420"/>
          <a:ext cx="9962707" cy="51780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11611135"/>
      </p:ext>
    </p:extLst>
  </p:cSld>
  <p:clrMapOvr>
    <a:masterClrMapping/>
  </p:clrMapOvr>
</p:sld>
</file>

<file path=ppt/theme/theme1.xml><?xml version="1.0" encoding="utf-8"?>
<a:theme xmlns:a="http://schemas.openxmlformats.org/drawingml/2006/main" name="Facet">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2399</TotalTime>
  <Words>1346</Words>
  <Application>Microsoft Macintosh PowerPoint</Application>
  <PresentationFormat>Widescreen</PresentationFormat>
  <Paragraphs>145</Paragraphs>
  <Slides>21</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Elephant</vt:lpstr>
      <vt:lpstr>Gill Sans MT</vt:lpstr>
      <vt:lpstr>Noto Sans Symbols</vt:lpstr>
      <vt:lpstr>Times New Roman</vt:lpstr>
      <vt:lpstr>Trebuchet MS</vt:lpstr>
      <vt:lpstr>Wingdings</vt:lpstr>
      <vt:lpstr>Facet</vt:lpstr>
      <vt:lpstr>PowerPoint Presentation</vt:lpstr>
      <vt:lpstr>PowerPoint Presentation</vt:lpstr>
      <vt:lpstr>State Governance and coordination structure for EU SARAH and RMNCAH</vt:lpstr>
      <vt:lpstr>Alignment of EU SARAH with SWAp and other health system reforms</vt:lpstr>
      <vt:lpstr>Key milestones and implementation update</vt:lpstr>
      <vt:lpstr>Key milestones and implementation update</vt:lpstr>
      <vt:lpstr>Key milestones and implementation update</vt:lpstr>
      <vt:lpstr>Key milestones and implementation update</vt:lpstr>
      <vt:lpstr>Comparative Analysis of Key MNCH Indicators:  Q2 2024 vs Q2 2025</vt:lpstr>
      <vt:lpstr>PowerPoint Presentation</vt:lpstr>
      <vt:lpstr>Priority activities planned for Q1 2026  </vt:lpstr>
      <vt:lpstr>Challenges experienced</vt:lpstr>
      <vt:lpstr>Key asks for the Steering Committee</vt:lpstr>
      <vt:lpstr>Training of AYPs and HCWs at LGA Level</vt:lpstr>
      <vt:lpstr>Training of AYPs and HCWs at LGA Level in Adamawa State</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Homsuk E. Swomen</dc:creator>
  <cp:lastModifiedBy>ahmadyero@outlook.com</cp:lastModifiedBy>
  <cp:revision>15</cp:revision>
  <dcterms:modified xsi:type="dcterms:W3CDTF">2025-12-04T11:29:00Z</dcterms:modified>
</cp:coreProperties>
</file>