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/>
  <p:notesSz cx="6858000" cy="9144000"/>
  <p:embeddedFontLst>
    <p:embeddedFont>
      <p:font typeface="Calibri" panose="020F0502020204030204"/>
      <p:regular r:id="rId28"/>
    </p:embeddedFont>
    <p:embeddedFont>
      <p:font typeface="Georgia" panose="02040502050405020303"/>
      <p:regular r:id="rId29"/>
    </p:embeddedFont>
    <p:embeddedFont>
      <p:font typeface="Candara" panose="020E0502030303020204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/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14" name="Google Shape;114;p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6" name="Google Shape;186;p11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2" name="Google Shape;192;p1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3dfcf728e_0_17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98" name="Google Shape;198;g2a3dfcf728e_0_17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283bcbfb1_0_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05" name="Google Shape;205;g2a283bcbfb1_0_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bbefcdc2b_1_16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abbefcdc2b_1_1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" name="Google Shape;213;g3abbefcdc2b_1_16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2a09fdcc6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21" name="Google Shape;221;g252a09fdcc6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6b3545bd7_1_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d6b3545bd7_1_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28" name="Google Shape;228;g2d6b3545bd7_1_8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d6b3545bd7_1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d6b3545bd7_1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36" name="Google Shape;236;g2d6b3545bd7_1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abbefcdc2b_1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abbefcdc2b_1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g3abbefcdc2b_1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623066b4de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3623066b4de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53" name="Google Shape;253;g3623066b4de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26" name="Google Shape;126;p3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22b5cc949_0_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60" name="Google Shape;260;g3622b5cc949_0_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22b5cc949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270" name="Google Shape;270;g3622b5cc949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4e532e7a1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e4e532e7a1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38" name="Google Shape;138;g2e4e532e7a1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1c30d720452d68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a1c30d720452d68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45" name="Google Shape;145;g1a1c30d720452d68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867acc03c_1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6867acc03c_1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52" name="Google Shape;152;g36867acc03c_1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d11c02d01_1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3d11c02d01_1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59" name="Google Shape;159;g33d11c02d01_1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94ee62ebe_0_0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694ee62ebe_0_0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66" name="Google Shape;166;g3694ee62ebe_0_0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2e9fa0e28_0_8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52e9fa0e28_0_8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73" name="Google Shape;173;g252e9fa0e28_0_8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d26a1e8be_0_4:notes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1d26a1e8be_0_4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</a:p>
        </p:txBody>
      </p:sp>
      <p:sp>
        <p:nvSpPr>
          <p:cNvPr id="180" name="Google Shape;180;g31d26a1e8be_0_4:notes"/>
          <p:cNvSpPr txBox="1"/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 Outs">
  <p:cSld name="Call Ou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>
            <p:ph type="title"/>
          </p:nvPr>
        </p:nvSpPr>
        <p:spPr>
          <a:xfrm>
            <a:off x="361950" y="192882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 panose="020F0502020204030204"/>
              <a:buNone/>
              <a:defRPr sz="2400" b="1">
                <a:solidFill>
                  <a:srgbClr val="26262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/>
          <p:nvPr/>
        </p:nvSpPr>
        <p:spPr>
          <a:xfrm>
            <a:off x="102336" y="887462"/>
            <a:ext cx="2792131" cy="4012439"/>
          </a:xfrm>
          <a:custGeom>
            <a:avLst/>
            <a:gdLst/>
            <a:ahLst/>
            <a:cxnLst/>
            <a:rect l="l" t="t" r="r" b="b"/>
            <a:pathLst>
              <a:path w="2885924" h="5534398" extrusionOk="0">
                <a:moveTo>
                  <a:pt x="0" y="0"/>
                </a:moveTo>
                <a:cubicBezTo>
                  <a:pt x="1593852" y="0"/>
                  <a:pt x="2885924" y="1238917"/>
                  <a:pt x="2885924" y="2767199"/>
                </a:cubicBezTo>
                <a:cubicBezTo>
                  <a:pt x="2885924" y="4295481"/>
                  <a:pt x="1593852" y="5534398"/>
                  <a:pt x="0" y="5534398"/>
                </a:cubicBezTo>
                <a:close/>
              </a:path>
            </a:pathLst>
          </a:custGeom>
          <a:solidFill>
            <a:srgbClr val="BFBFBF">
              <a:alpha val="35290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533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" y="818819"/>
            <a:ext cx="2885924" cy="4150799"/>
          </a:xfrm>
          <a:custGeom>
            <a:avLst/>
            <a:gdLst/>
            <a:ahLst/>
            <a:cxnLst/>
            <a:rect l="l" t="t" r="r" b="b"/>
            <a:pathLst>
              <a:path w="2885924" h="5534398" extrusionOk="0">
                <a:moveTo>
                  <a:pt x="0" y="0"/>
                </a:moveTo>
                <a:cubicBezTo>
                  <a:pt x="1593852" y="0"/>
                  <a:pt x="2885924" y="1238917"/>
                  <a:pt x="2885924" y="2767199"/>
                </a:cubicBezTo>
                <a:cubicBezTo>
                  <a:pt x="2885924" y="4295481"/>
                  <a:pt x="1593852" y="5534398"/>
                  <a:pt x="0" y="55343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>
            <p:ph type="title"/>
          </p:nvPr>
        </p:nvSpPr>
        <p:spPr>
          <a:xfrm rot="-5400000">
            <a:off x="3978235" y="2294099"/>
            <a:ext cx="351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 panose="020F0502020204030204"/>
              <a:buNone/>
              <a:defRPr sz="1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 descr="An empty placeholder to add an image. Click on the placeholder and select the image that you wish to add"/>
          <p:cNvSpPr/>
          <p:nvPr>
            <p:ph type="pic" idx="2"/>
          </p:nvPr>
        </p:nvSpPr>
        <p:spPr>
          <a:xfrm>
            <a:off x="403671" y="857250"/>
            <a:ext cx="3429000" cy="3429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310"/>
              </a:srgbClr>
            </a:outerShdw>
          </a:effectLst>
        </p:spPr>
      </p:sp>
      <p:sp>
        <p:nvSpPr>
          <p:cNvPr id="96" name="Google Shape;96;p11"/>
          <p:cNvSpPr txBox="1"/>
          <p:nvPr>
            <p:ph type="body" idx="1"/>
          </p:nvPr>
        </p:nvSpPr>
        <p:spPr>
          <a:xfrm>
            <a:off x="6088443" y="2455732"/>
            <a:ext cx="2590800" cy="18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Font typeface="Calibri" panose="020F0502020204030204"/>
              <a:buNone/>
              <a:defRPr sz="975"/>
            </a:lvl1pPr>
            <a:lvl2pPr marL="914400" lvl="1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900"/>
              <a:buFont typeface="Calibri" panose="020F0502020204030204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50"/>
              <a:buFont typeface="Calibri" panose="020F0502020204030204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675"/>
              <a:buFont typeface="Calibri" panose="020F0502020204030204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675"/>
              <a:buFont typeface="Calibri" panose="020F0502020204030204"/>
              <a:buNone/>
              <a:defRPr sz="675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type="body" idx="1"/>
          </p:nvPr>
        </p:nvSpPr>
        <p:spPr>
          <a:xfrm rot="5400000">
            <a:off x="2950050" y="-805782"/>
            <a:ext cx="32439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type="title"/>
          </p:nvPr>
        </p:nvSpPr>
        <p:spPr>
          <a:xfrm rot="5400000">
            <a:off x="5691150" y="1947900"/>
            <a:ext cx="40863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 panose="020F0502020204030204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type="body" idx="1"/>
          </p:nvPr>
        </p:nvSpPr>
        <p:spPr>
          <a:xfrm rot="5400000">
            <a:off x="1538250" y="-223800"/>
            <a:ext cx="40863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type="body" idx="1"/>
          </p:nvPr>
        </p:nvSpPr>
        <p:spPr>
          <a:xfrm>
            <a:off x="457200" y="1687068"/>
            <a:ext cx="8229600" cy="3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●"/>
              <a:defRPr/>
            </a:lvl5pPr>
            <a:lvl6pPr marL="2743200" lvl="5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Title Slid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0" y="0"/>
            <a:ext cx="9144000" cy="277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" name="Google Shape;40;p4"/>
          <p:cNvSpPr/>
          <p:nvPr/>
        </p:nvSpPr>
        <p:spPr>
          <a:xfrm rot="10800000" flipH="1">
            <a:off x="5410183" y="2857417"/>
            <a:ext cx="3733800" cy="6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" name="Google Shape;41;p4"/>
          <p:cNvSpPr/>
          <p:nvPr/>
        </p:nvSpPr>
        <p:spPr>
          <a:xfrm rot="10800000" flipH="1">
            <a:off x="5410201" y="2922776"/>
            <a:ext cx="3733800" cy="144000"/>
          </a:xfrm>
          <a:prstGeom prst="rect">
            <a:avLst/>
          </a:prstGeom>
          <a:solidFill>
            <a:schemeClr val="accent2">
              <a:alpha val="4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2" name="Google Shape;42;p4"/>
          <p:cNvSpPr/>
          <p:nvPr/>
        </p:nvSpPr>
        <p:spPr>
          <a:xfrm rot="10800000" flipH="1">
            <a:off x="5410201" y="3086333"/>
            <a:ext cx="3733800" cy="6900"/>
          </a:xfrm>
          <a:prstGeom prst="rect">
            <a:avLst/>
          </a:prstGeom>
          <a:solidFill>
            <a:schemeClr val="accent2">
              <a:alpha val="643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3" name="Google Shape;43;p4"/>
          <p:cNvSpPr/>
          <p:nvPr/>
        </p:nvSpPr>
        <p:spPr>
          <a:xfrm rot="10800000" flipH="1">
            <a:off x="5410200" y="3123218"/>
            <a:ext cx="1965900" cy="138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4" name="Google Shape;44;p4"/>
          <p:cNvSpPr/>
          <p:nvPr/>
        </p:nvSpPr>
        <p:spPr>
          <a:xfrm rot="10800000" flipH="1">
            <a:off x="5410200" y="3149637"/>
            <a:ext cx="1965900" cy="6900"/>
          </a:xfrm>
          <a:prstGeom prst="rect">
            <a:avLst/>
          </a:prstGeom>
          <a:solidFill>
            <a:schemeClr val="accent2">
              <a:alpha val="643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5410200" y="2971800"/>
            <a:ext cx="3063300" cy="2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376507" y="3045737"/>
            <a:ext cx="1600200" cy="2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" y="2737247"/>
            <a:ext cx="9144000" cy="183300"/>
          </a:xfrm>
          <a:prstGeom prst="rect">
            <a:avLst/>
          </a:prstGeom>
          <a:solidFill>
            <a:schemeClr val="accent2">
              <a:alpha val="4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" y="2756647"/>
            <a:ext cx="9144000" cy="10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9" name="Google Shape;49;p4"/>
          <p:cNvSpPr/>
          <p:nvPr/>
        </p:nvSpPr>
        <p:spPr>
          <a:xfrm rot="10800000" flipH="1">
            <a:off x="6414051" y="2732342"/>
            <a:ext cx="2730000" cy="18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" name="Google Shape;50;p4"/>
          <p:cNvSpPr txBox="1"/>
          <p:nvPr>
            <p:ph type="ctrTitle"/>
          </p:nvPr>
        </p:nvSpPr>
        <p:spPr>
          <a:xfrm>
            <a:off x="457200" y="1791758"/>
            <a:ext cx="84582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 panose="020F0502020204030204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type="subTitle" idx="1"/>
          </p:nvPr>
        </p:nvSpPr>
        <p:spPr>
          <a:xfrm>
            <a:off x="457200" y="2924954"/>
            <a:ext cx="49530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type="ftr" idx="11"/>
          </p:nvPr>
        </p:nvSpPr>
        <p:spPr>
          <a:xfrm>
            <a:off x="5448837" y="3153966"/>
            <a:ext cx="1295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A7B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type="dt" idx="10"/>
          </p:nvPr>
        </p:nvSpPr>
        <p:spPr>
          <a:xfrm>
            <a:off x="6782874" y="3154680"/>
            <a:ext cx="960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A7B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type="sldNum" idx="12"/>
          </p:nvPr>
        </p:nvSpPr>
        <p:spPr>
          <a:xfrm>
            <a:off x="8320089" y="852"/>
            <a:ext cx="747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/>
          <p:nvPr>
            <p:ph type="title"/>
          </p:nvPr>
        </p:nvSpPr>
        <p:spPr>
          <a:xfrm>
            <a:off x="722313" y="1476242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25"/>
              <a:buFont typeface="Calibri" panose="020F0502020204030204"/>
              <a:buNone/>
              <a:defRPr sz="3225" b="1" cap="none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type="body" idx="1"/>
          </p:nvPr>
        </p:nvSpPr>
        <p:spPr>
          <a:xfrm>
            <a:off x="722313" y="2525316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75"/>
              <a:buNone/>
              <a:defRPr sz="1575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type="body" idx="1"/>
          </p:nvPr>
        </p:nvSpPr>
        <p:spPr>
          <a:xfrm>
            <a:off x="457200" y="1687070"/>
            <a:ext cx="40386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877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425"/>
              <a:buChar char="▫"/>
              <a:defRPr sz="1425"/>
            </a:lvl2pPr>
            <a:lvl3pPr marL="1371600" lvl="2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type="body" idx="2"/>
          </p:nvPr>
        </p:nvSpPr>
        <p:spPr>
          <a:xfrm>
            <a:off x="4648200" y="1687070"/>
            <a:ext cx="4038600" cy="3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1877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425"/>
              <a:buChar char="▫"/>
              <a:defRPr sz="1425"/>
            </a:lvl2pPr>
            <a:lvl3pPr marL="1371600" lvl="2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4pPr>
            <a:lvl5pPr marL="2286000" lvl="4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/>
          <p:nvPr>
            <p:ph type="title"/>
          </p:nvPr>
        </p:nvSpPr>
        <p:spPr>
          <a:xfrm>
            <a:off x="381000" y="857250"/>
            <a:ext cx="83820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 panose="020F0502020204030204"/>
              <a:buNone/>
              <a:defRPr sz="30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type="body" idx="1"/>
          </p:nvPr>
        </p:nvSpPr>
        <p:spPr>
          <a:xfrm>
            <a:off x="381000" y="1683728"/>
            <a:ext cx="4041600" cy="342900"/>
          </a:xfrm>
          <a:prstGeom prst="rect">
            <a:avLst/>
          </a:prstGeom>
          <a:solidFill>
            <a:srgbClr val="9ED47A">
              <a:alpha val="24310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425"/>
              <a:buNone/>
              <a:defRPr sz="1425" b="1">
                <a:solidFill>
                  <a:srgbClr val="41414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type="body" idx="2"/>
          </p:nvPr>
        </p:nvSpPr>
        <p:spPr>
          <a:xfrm>
            <a:off x="381000" y="2031389"/>
            <a:ext cx="40416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▫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type="body" idx="3"/>
          </p:nvPr>
        </p:nvSpPr>
        <p:spPr>
          <a:xfrm>
            <a:off x="4721226" y="1683728"/>
            <a:ext cx="4041900" cy="342900"/>
          </a:xfrm>
          <a:prstGeom prst="rect">
            <a:avLst/>
          </a:prstGeom>
          <a:solidFill>
            <a:srgbClr val="9ED47A">
              <a:alpha val="24310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425"/>
              <a:buNone/>
              <a:defRPr sz="1425" b="1">
                <a:solidFill>
                  <a:srgbClr val="41414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type="body" idx="4"/>
          </p:nvPr>
        </p:nvSpPr>
        <p:spPr>
          <a:xfrm>
            <a:off x="4718305" y="2031389"/>
            <a:ext cx="4041900" cy="29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▫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350"/>
              <a:buChar char="●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Char char="●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457200" y="857250"/>
            <a:ext cx="82296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 panose="020F0502020204030204"/>
              <a:buNone/>
              <a:defRPr sz="3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type="dt" idx="10"/>
          </p:nvPr>
        </p:nvSpPr>
        <p:spPr>
          <a:xfrm>
            <a:off x="6583680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title"/>
          </p:nvPr>
        </p:nvSpPr>
        <p:spPr>
          <a:xfrm>
            <a:off x="5353496" y="826478"/>
            <a:ext cx="33834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 panose="020F0502020204030204"/>
              <a:buNone/>
              <a:defRPr sz="135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type="body" idx="1"/>
          </p:nvPr>
        </p:nvSpPr>
        <p:spPr>
          <a:xfrm>
            <a:off x="152400" y="582216"/>
            <a:ext cx="5102400" cy="4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2100"/>
              <a:buChar char="▫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500"/>
              <a:buChar char="●"/>
              <a:defRPr sz="1500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type="body" idx="2"/>
          </p:nvPr>
        </p:nvSpPr>
        <p:spPr>
          <a:xfrm>
            <a:off x="5353496" y="1508046"/>
            <a:ext cx="3383400" cy="3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275115"/>
            <a:ext cx="9144000" cy="63300"/>
          </a:xfrm>
          <a:prstGeom prst="rect">
            <a:avLst/>
          </a:prstGeom>
          <a:solidFill>
            <a:schemeClr val="accent2">
              <a:alpha val="4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-1"/>
            <a:ext cx="9144000" cy="2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" y="231209"/>
            <a:ext cx="9144000" cy="6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3;p1"/>
          <p:cNvSpPr/>
          <p:nvPr/>
        </p:nvSpPr>
        <p:spPr>
          <a:xfrm rot="10800000" flipH="1">
            <a:off x="5410183" y="270101"/>
            <a:ext cx="3733800" cy="6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4;p1"/>
          <p:cNvSpPr/>
          <p:nvPr/>
        </p:nvSpPr>
        <p:spPr>
          <a:xfrm rot="10800000" flipH="1">
            <a:off x="5410201" y="330112"/>
            <a:ext cx="3733800" cy="135000"/>
          </a:xfrm>
          <a:prstGeom prst="rect">
            <a:avLst/>
          </a:prstGeom>
          <a:solidFill>
            <a:schemeClr val="accent2">
              <a:alpha val="494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5407339" y="373128"/>
            <a:ext cx="3063300" cy="20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7373646" y="441707"/>
            <a:ext cx="1600200" cy="27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9084967" y="-1501"/>
            <a:ext cx="57600" cy="466500"/>
          </a:xfrm>
          <a:prstGeom prst="rect">
            <a:avLst/>
          </a:prstGeom>
          <a:solidFill>
            <a:srgbClr val="FFFFFF">
              <a:alpha val="6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9044481" y="-1501"/>
            <a:ext cx="27300" cy="466500"/>
          </a:xfrm>
          <a:prstGeom prst="rect">
            <a:avLst/>
          </a:prstGeom>
          <a:solidFill>
            <a:srgbClr val="FFFFFF">
              <a:alpha val="643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9025428" y="-1501"/>
            <a:ext cx="9000" cy="4665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975423" y="-1501"/>
            <a:ext cx="27300" cy="4665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915677" y="285"/>
            <a:ext cx="54900" cy="4389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8873475" y="285"/>
            <a:ext cx="9000" cy="438900"/>
          </a:xfrm>
          <a:prstGeom prst="rect">
            <a:avLst/>
          </a:prstGeom>
          <a:solidFill>
            <a:srgbClr val="FFFFFF">
              <a:alpha val="294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23;p1"/>
          <p:cNvSpPr txBox="1"/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 panose="020F0502020204030204"/>
              <a:buNone/>
              <a:defRPr sz="30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type="body" idx="1"/>
          </p:nvPr>
        </p:nvSpPr>
        <p:spPr>
          <a:xfrm>
            <a:off x="457200" y="1687068"/>
            <a:ext cx="8229600" cy="3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297D53"/>
              </a:buClr>
              <a:buSzPts val="2100"/>
              <a:buFont typeface="Georgia" panose="02040502050405020303"/>
              <a:buChar char="•"/>
              <a:defRPr sz="21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524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A7B29"/>
              </a:buClr>
              <a:buSzPts val="1950"/>
              <a:buFont typeface="Georgia" panose="02040502050405020303"/>
              <a:buChar char="▫"/>
              <a:defRPr sz="195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C661A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3337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C661A"/>
              </a:buClr>
              <a:buSzPts val="1650"/>
              <a:buFont typeface="Noto Sans Symbols"/>
              <a:buChar char="●"/>
              <a:defRPr sz="165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C661A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43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C661A"/>
              </a:buClr>
              <a:buSzPts val="1350"/>
              <a:buFont typeface="Noto Sans Symbols"/>
              <a:buChar char="●"/>
              <a:defRPr sz="135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C661A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9972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C661A"/>
              </a:buClr>
              <a:buSzPts val="1125"/>
              <a:buFont typeface="Noto Sans Symbols"/>
              <a:buChar char="●"/>
              <a:defRPr sz="1125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C661A"/>
              </a:buClr>
              <a:buSzPts val="1050"/>
              <a:buFont typeface="Noto Sans Symbols"/>
              <a:buChar char="●"/>
              <a:defRPr sz="105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type="ftr" idx="11"/>
          </p:nvPr>
        </p:nvSpPr>
        <p:spPr>
          <a:xfrm>
            <a:off x="5257800" y="459486"/>
            <a:ext cx="1326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825" b="0" i="0" u="none" strike="noStrike" cap="none">
                <a:solidFill>
                  <a:srgbClr val="4A7B2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6" name="Google Shape;26;p1"/>
          <p:cNvSpPr txBox="1"/>
          <p:nvPr>
            <p:ph type="dt" idx="10"/>
          </p:nvPr>
        </p:nvSpPr>
        <p:spPr>
          <a:xfrm>
            <a:off x="6586536" y="459486"/>
            <a:ext cx="9573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825" b="0" i="0" u="none" strike="noStrike" cap="none">
                <a:solidFill>
                  <a:srgbClr val="4A7B29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27" name="Google Shape;27;p1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  <a:defRPr sz="135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/>
        </p:nvSpPr>
        <p:spPr>
          <a:xfrm>
            <a:off x="1499113" y="0"/>
            <a:ext cx="6141300" cy="14316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endParaRPr sz="48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Adamawa State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endParaRPr sz="2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MATERNAL NEWBORN CHILD HEALTH WEEK</a:t>
            </a:r>
            <a:endParaRPr sz="20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7000"/>
              <a:buFont typeface="Arial" panose="020B0604020202020204"/>
              <a:buNone/>
            </a:pPr>
            <a:r>
              <a:rPr lang="en-US" sz="374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Daily Feedback</a:t>
            </a:r>
            <a:endParaRPr sz="1215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 panose="020B0604020202020204"/>
              <a:buNone/>
            </a:pPr>
            <a:r>
              <a:rPr lang="en-US" sz="2900" b="1">
                <a:solidFill>
                  <a:schemeClr val="lt1"/>
                </a:solidFill>
              </a:rPr>
              <a:t>1st </a:t>
            </a:r>
            <a:r>
              <a:rPr lang="en-US" sz="29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900" b="1">
                <a:solidFill>
                  <a:schemeClr val="lt1"/>
                </a:solidFill>
              </a:rPr>
              <a:t>Dec</a:t>
            </a:r>
            <a:r>
              <a:rPr lang="en-US" sz="29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, 2025 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endParaRPr sz="29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/>
              <a:buNone/>
            </a:pPr>
            <a:endParaRPr sz="20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360" y="75"/>
            <a:ext cx="1461722" cy="14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40650" y="0"/>
            <a:ext cx="1503350" cy="14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 descr="Helen Keller International (HKI) - The International Agency for the  Prevention of Blindness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99000" y="1431451"/>
            <a:ext cx="1845000" cy="24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4"/>
          <a:srcRect l="10142" t="9388" r="9991" b="15922"/>
          <a:stretch>
            <a:fillRect/>
          </a:stretch>
        </p:blipFill>
        <p:spPr>
          <a:xfrm>
            <a:off x="7299000" y="3948406"/>
            <a:ext cx="1845000" cy="119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644565" y="3606486"/>
            <a:ext cx="1605900" cy="151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6875" y="1431450"/>
            <a:ext cx="2754701" cy="374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888294" y="1431600"/>
            <a:ext cx="2719549" cy="372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MMS COVERAGE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89" name="Google Shape;189;p23" title="MMS Coverage 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478025"/>
            <a:ext cx="9022566" cy="46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 COVERAGE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95" name="Google Shape;195;p24" title="SP Coverage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443775"/>
            <a:ext cx="9143997" cy="469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Coverages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2" name="Google Shape;202;p25" title="Summary Coverage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363600"/>
            <a:ext cx="9144003" cy="477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HIV Testing Conducted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351125"/>
            <a:ext cx="9143997" cy="479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6" name="Google Shape;216;p27"/>
          <p:cNvSpPr txBox="1"/>
          <p:nvPr>
            <p:ph type="body" idx="1"/>
          </p:nvPr>
        </p:nvSpPr>
        <p:spPr>
          <a:xfrm>
            <a:off x="457200" y="1687068"/>
            <a:ext cx="8229600" cy="32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25"/>
              </a:spcBef>
              <a:spcAft>
                <a:spcPts val="0"/>
              </a:spcAft>
              <a:buNone/>
            </a:pPr>
          </a:p>
        </p:txBody>
      </p:sp>
      <p:sp>
        <p:nvSpPr>
          <p:cNvPr id="217" name="Google Shape;217;p27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18" name="Google Shape;218;p27" title="Total HCT vs MMS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332631"/>
            <a:ext cx="9144003" cy="447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FAMILY PLANNING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24" name="Google Shape;224;p28" title="Male Condom, Female Condom, Pills and Injectables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0325" y="400800"/>
            <a:ext cx="8870851" cy="47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31" name="Google Shape;231;p29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BIRTH REGISTRATION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2" name="Google Shape;232;p29" title="Birth Registration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390275"/>
            <a:ext cx="8784323" cy="475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39" name="Google Shape;239;p30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CHILDREN SCREENED WITH MUAC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0" name="Google Shape;240;p30" title="% MUAC Screened 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401700"/>
            <a:ext cx="8784323" cy="458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31"/>
          <p:cNvSpPr txBox="1"/>
          <p:nvPr>
            <p:ph type="body" idx="1"/>
          </p:nvPr>
        </p:nvSpPr>
        <p:spPr>
          <a:xfrm>
            <a:off x="457200" y="1687068"/>
            <a:ext cx="8229600" cy="32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25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31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 panose="020B0604020202020204"/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49" name="Google Shape;249;p31" title="Coverage Vit A Supplementation VS MUAC Screened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223242"/>
            <a:ext cx="9144003" cy="469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sp>
        <p:nvSpPr>
          <p:cNvPr id="256" name="Google Shape;256;p32"/>
          <p:cNvSpPr txBox="1"/>
          <p:nvPr/>
        </p:nvSpPr>
        <p:spPr>
          <a:xfrm>
            <a:off x="361950" y="0"/>
            <a:ext cx="8420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 panose="020F0502020204030204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CHILDREN SCREENED WITH MUAC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57" name="Google Shape;257;p32" title="MUAC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6775" y="346101"/>
            <a:ext cx="8899277" cy="45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75700" y="1104150"/>
            <a:ext cx="44070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•Under 1 =   218,148 </a:t>
            </a: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•Under 5 =   1,092,765 </a:t>
            </a: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•6-59mnths =     981,666 </a:t>
            </a: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•PW =     274,710  </a:t>
            </a: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•WCBA =      1,199,814  </a:t>
            </a: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r>
              <a:rPr lang="en-US" sz="27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•Total Pop =    5,453,699 </a:t>
            </a: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/>
              <a:buNone/>
            </a:pPr>
            <a:endParaRPr sz="27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-32360" y="363589"/>
            <a:ext cx="5390700" cy="461700"/>
          </a:xfrm>
          <a:prstGeom prst="rect">
            <a:avLst/>
          </a:prstGeom>
          <a:solidFill>
            <a:srgbClr val="95DBFB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Background Information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0" name="Google Shape;130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838125" y="999394"/>
            <a:ext cx="507206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95263" y="1654725"/>
            <a:ext cx="571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645938" y="3413966"/>
            <a:ext cx="795488" cy="143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3720600" y="2472469"/>
            <a:ext cx="762000" cy="88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58988" y="824164"/>
            <a:ext cx="3099460" cy="403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2400" y="2570295"/>
            <a:ext cx="3278541" cy="245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76186" y="114300"/>
            <a:ext cx="3236560" cy="242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" y="0"/>
            <a:ext cx="3278541" cy="143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0386" y="1436934"/>
            <a:ext cx="3236560" cy="142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76186" y="2656021"/>
            <a:ext cx="1779884" cy="237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676175" y="2586029"/>
            <a:ext cx="3236570" cy="242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300">
        <p14:flip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body" idx="1"/>
          </p:nvPr>
        </p:nvSpPr>
        <p:spPr>
          <a:xfrm>
            <a:off x="100050" y="1618481"/>
            <a:ext cx="89439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0320" algn="ctr" rtl="0">
              <a:lnSpc>
                <a:spcPct val="80000"/>
              </a:lnSpc>
              <a:spcBef>
                <a:spcPts val="225"/>
              </a:spcBef>
              <a:spcAft>
                <a:spcPts val="0"/>
              </a:spcAft>
              <a:buSzPts val="1080"/>
              <a:buNone/>
            </a:pPr>
            <a:r>
              <a:rPr lang="en-US" sz="12100" b="1">
                <a:solidFill>
                  <a:schemeClr val="dk1"/>
                </a:solidFill>
                <a:latin typeface="Candara" panose="020E0502030303020204"/>
                <a:ea typeface="Candara" panose="020E0502030303020204"/>
                <a:cs typeface="Candara" panose="020E0502030303020204"/>
                <a:sym typeface="Candara" panose="020E0502030303020204"/>
              </a:rPr>
              <a:t>Thank you</a:t>
            </a:r>
            <a:endParaRPr sz="12100" b="1">
              <a:solidFill>
                <a:schemeClr val="dk1"/>
              </a:solidFill>
              <a:latin typeface="Candara" panose="020E0502030303020204"/>
              <a:ea typeface="Candara" panose="020E0502030303020204"/>
              <a:cs typeface="Candara" panose="020E0502030303020204"/>
              <a:sym typeface="Candara" panose="020E0502030303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3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41" name="Google Shape;141;p16" title="Reporting rate Day 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514992"/>
            <a:ext cx="9144000" cy="4553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48" name="Google Shape;148;p17" title="Reporting rate Day 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390282"/>
            <a:ext cx="8839202" cy="455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55" name="Google Shape;155;p18" title="Reporting Rate Day 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390282"/>
            <a:ext cx="8839202" cy="419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62" name="Google Shape;162;p19" title="Reporting Rate Day 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390282"/>
            <a:ext cx="8839202" cy="425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69" name="Google Shape;169;p20" title="Reporting Rate Day 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390282"/>
            <a:ext cx="8839202" cy="424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76" name="Google Shape;176;p21" title="Vitamin A Coverage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2400" y="390282"/>
            <a:ext cx="8839199" cy="431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sldNum" idx="12"/>
          </p:nvPr>
        </p:nvSpPr>
        <p:spPr>
          <a:xfrm>
            <a:off x="8174736" y="1704"/>
            <a:ext cx="762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83" name="Google Shape;183;p22" title="Deworming Coverage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0" y="547744"/>
            <a:ext cx="9144003" cy="422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2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Presentation</Application>
  <PresentationFormat/>
  <Paragraphs>65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Arial</vt:lpstr>
      <vt:lpstr>Calibri</vt:lpstr>
      <vt:lpstr>Georgia</vt:lpstr>
      <vt:lpstr>Noto Sans Symbols</vt:lpstr>
      <vt:lpstr>Segoe Print</vt:lpstr>
      <vt:lpstr>Microsoft YaHei</vt:lpstr>
      <vt:lpstr>Arial Unicode MS</vt:lpstr>
      <vt:lpstr>Candara</vt:lpstr>
      <vt:lpstr>Theme2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ASPC</cp:lastModifiedBy>
  <cp:revision>1</cp:revision>
  <dcterms:created xsi:type="dcterms:W3CDTF">2025-12-15T12:28:30Z</dcterms:created>
  <dcterms:modified xsi:type="dcterms:W3CDTF">2025-12-15T12:28:30Z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4E552B51C8214319AF502BB35B510660_13</vt:lpwstr>
  </property>
  <property fmtid="{D5CDD505-2E9C-101B-9397-08002B2CF9AE}" pid="3" name="KSOProductBuildVer">
    <vt:lpwstr>1033-12.2.0.23155</vt:lpwstr>
  </property>
</Properties>
</file>