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sldIdLst>
    <p:sldId id="256" r:id="rId2"/>
    <p:sldId id="262" r:id="rId3"/>
    <p:sldId id="264" r:id="rId4"/>
    <p:sldId id="287" r:id="rId5"/>
    <p:sldId id="263" r:id="rId6"/>
    <p:sldId id="265" r:id="rId7"/>
    <p:sldId id="266" r:id="rId8"/>
    <p:sldId id="273" r:id="rId9"/>
    <p:sldId id="274" r:id="rId10"/>
    <p:sldId id="267" r:id="rId11"/>
    <p:sldId id="290" r:id="rId12"/>
    <p:sldId id="279" r:id="rId13"/>
    <p:sldId id="268" r:id="rId14"/>
    <p:sldId id="269" r:id="rId15"/>
    <p:sldId id="270" r:id="rId16"/>
    <p:sldId id="271" r:id="rId17"/>
    <p:sldId id="288" r:id="rId18"/>
    <p:sldId id="289" r:id="rId19"/>
    <p:sldId id="286" r:id="rId20"/>
    <p:sldId id="272" r:id="rId21"/>
    <p:sldId id="277" r:id="rId22"/>
    <p:sldId id="280" r:id="rId23"/>
    <p:sldId id="283" r:id="rId24"/>
    <p:sldId id="284" r:id="rId25"/>
    <p:sldId id="281" r:id="rId26"/>
    <p:sldId id="278" r:id="rId27"/>
    <p:sldId id="282" r:id="rId28"/>
    <p:sldId id="285"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353" autoAdjust="0"/>
  </p:normalViewPr>
  <p:slideViewPr>
    <p:cSldViewPr snapToGrid="0">
      <p:cViewPr varScale="1">
        <p:scale>
          <a:sx n="58" d="100"/>
          <a:sy n="58" d="100"/>
        </p:scale>
        <p:origin x="35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39204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2748148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5376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147281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3614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287270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2121449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195592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153485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AE27E2-942B-4F76-9FD0-F11C962FEC17}" type="datetimeFigureOut">
              <a:rPr lang="en-US" smtClean="0"/>
              <a:pPr/>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37761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EAE27E2-942B-4F76-9FD0-F11C962FEC17}"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237339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EAE27E2-942B-4F76-9FD0-F11C962FEC17}" type="datetimeFigureOut">
              <a:rPr lang="en-US" smtClean="0"/>
              <a:pPr/>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354286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EAE27E2-942B-4F76-9FD0-F11C962FEC17}" type="datetimeFigureOut">
              <a:rPr lang="en-US" smtClean="0"/>
              <a:pPr/>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107722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AE27E2-942B-4F76-9FD0-F11C962FEC17}" type="datetimeFigureOut">
              <a:rPr lang="en-US" smtClean="0"/>
              <a:pPr/>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349118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AE27E2-942B-4F76-9FD0-F11C962FEC17}"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73048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AE27E2-942B-4F76-9FD0-F11C962FEC17}" type="datetimeFigureOut">
              <a:rPr lang="en-US" smtClean="0"/>
              <a:pPr/>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23169-D04C-4C5F-AA73-99A908EEC719}" type="slidenum">
              <a:rPr lang="en-US" smtClean="0"/>
              <a:pPr/>
              <a:t>‹#›</a:t>
            </a:fld>
            <a:endParaRPr lang="en-US"/>
          </a:p>
        </p:txBody>
      </p:sp>
    </p:spTree>
    <p:extLst>
      <p:ext uri="{BB962C8B-B14F-4D97-AF65-F5344CB8AC3E}">
        <p14:creationId xmlns:p14="http://schemas.microsoft.com/office/powerpoint/2010/main" val="148672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EAE27E2-942B-4F76-9FD0-F11C962FEC17}" type="datetimeFigureOut">
              <a:rPr lang="en-US" smtClean="0"/>
              <a:pPr/>
              <a:t>1/24/2026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1723169-D04C-4C5F-AA73-99A908EEC719}" type="slidenum">
              <a:rPr lang="en-US" smtClean="0"/>
              <a:pPr/>
              <a:t>‹#›</a:t>
            </a:fld>
            <a:endParaRPr lang="en-US"/>
          </a:p>
        </p:txBody>
      </p:sp>
    </p:spTree>
    <p:extLst>
      <p:ext uri="{BB962C8B-B14F-4D97-AF65-F5344CB8AC3E}">
        <p14:creationId xmlns:p14="http://schemas.microsoft.com/office/powerpoint/2010/main" val="13249226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440" y="724966"/>
            <a:ext cx="9447824" cy="5897064"/>
          </a:xfrm>
          <a:prstGeom prst="rect">
            <a:avLst/>
          </a:prstGeom>
        </p:spPr>
        <p:txBody>
          <a:bodyPr wrap="square">
            <a:spAutoFit/>
          </a:bodyPr>
          <a:lstStyle/>
          <a:p>
            <a:pPr algn="ctr">
              <a:lnSpc>
                <a:spcPct val="107000"/>
              </a:lnSpc>
              <a:spcAft>
                <a:spcPts val="800"/>
              </a:spcAft>
            </a:pPr>
            <a:r>
              <a:rPr lang="" b="1" dirty="0" smtClean="0">
                <a:effectLst/>
                <a:latin typeface="Google"/>
                <a:ea typeface="Calibri" panose="020F0502020204030204" pitchFamily="34" charset="0"/>
                <a:cs typeface="Times New Roman" panose="02020603050405020304" pitchFamily="18" charset="0"/>
              </a:rPr>
              <a:t>	</a:t>
            </a:r>
            <a:r>
              <a:rPr lang="" sz="2000" b="1" dirty="0" smtClean="0">
                <a:effectLst/>
                <a:latin typeface="Google"/>
                <a:ea typeface="Calibri" panose="020F0502020204030204" pitchFamily="34" charset="0"/>
                <a:cs typeface="Times New Roman" panose="02020603050405020304" pitchFamily="18" charset="0"/>
              </a:rPr>
              <a:t>   </a:t>
            </a:r>
            <a:r>
              <a:rPr lang="" sz="2400" b="1" dirty="0" smtClean="0">
                <a:effectLst/>
                <a:latin typeface="Google"/>
                <a:ea typeface="Calibri" panose="020F0502020204030204" pitchFamily="34" charset="0"/>
                <a:cs typeface="Times New Roman" panose="02020603050405020304" pitchFamily="18" charset="0"/>
              </a:rPr>
              <a:t>SCORE CARD OF THE  </a:t>
            </a:r>
            <a:r>
              <a:rPr lang="en-US" sz="2400" b="1" dirty="0" smtClean="0">
                <a:effectLst/>
                <a:latin typeface="Google"/>
                <a:ea typeface="DFGothic-EB" panose="02010609010101010101" pitchFamily="1" charset="-128"/>
                <a:cs typeface="Calibri" panose="020F0502020204030204" pitchFamily="34" charset="0"/>
              </a:rPr>
              <a:t>MINISTRY OF ENVIRONMENT</a:t>
            </a:r>
            <a:endParaRPr lang="" sz="2400" b="1"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 sz="2400" b="1" dirty="0">
                <a:latin typeface="Google"/>
                <a:ea typeface="DFGothic-EB" panose="02010609010101010101" pitchFamily="1" charset="-128"/>
                <a:cs typeface="Calibri" panose="020F0502020204030204" pitchFamily="34" charset="0"/>
              </a:rPr>
              <a:t>	</a:t>
            </a:r>
            <a:r>
              <a:rPr lang="" sz="2400" b="1" dirty="0" smtClean="0">
                <a:latin typeface="Google"/>
                <a:ea typeface="DFGothic-EB" panose="02010609010101010101" pitchFamily="1" charset="-128"/>
                <a:cs typeface="Calibri" panose="020F0502020204030204" pitchFamily="34" charset="0"/>
              </a:rPr>
              <a:t>		</a:t>
            </a:r>
            <a:r>
              <a:rPr lang="en-US" sz="2400" b="1" dirty="0" smtClean="0">
                <a:effectLst/>
                <a:latin typeface="Google"/>
                <a:ea typeface="DFGothic-EB" panose="02010609010101010101" pitchFamily="1" charset="-128"/>
                <a:cs typeface="Calibri" panose="020F0502020204030204" pitchFamily="34" charset="0"/>
              </a:rPr>
              <a:t> AND NATURAL RESOURCES </a:t>
            </a:r>
            <a:endParaRPr lang="en-US" sz="2400"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 sz="2400" b="1" dirty="0" smtClean="0">
                <a:effectLst/>
                <a:latin typeface="Google"/>
                <a:ea typeface="DFGothic-EB" panose="02010609010101010101" pitchFamily="1" charset="-128"/>
                <a:cs typeface="Calibri" panose="020F0502020204030204" pitchFamily="34" charset="0"/>
              </a:rPr>
              <a:t>	    </a:t>
            </a:r>
            <a:endParaRPr lang="en-US" sz="2400" dirty="0" smtClean="0">
              <a:effectLst/>
              <a:latin typeface="Google"/>
              <a:ea typeface="DFGothic-EB" panose="02010609010101010101" pitchFamily="1" charset="-128"/>
              <a:cs typeface="Calibri" panose="020F0502020204030204" pitchFamily="34" charset="0"/>
            </a:endParaRPr>
          </a:p>
          <a:p>
            <a:pPr marL="1371600" marR="0" indent="457200" algn="ctr">
              <a:lnSpc>
                <a:spcPct val="107000"/>
              </a:lnSpc>
              <a:spcBef>
                <a:spcPts val="0"/>
              </a:spcBef>
              <a:spcAft>
                <a:spcPts val="800"/>
              </a:spcAft>
            </a:pPr>
            <a:r>
              <a:rPr lang="" sz="2400" b="1" dirty="0" smtClean="0">
                <a:effectLst/>
                <a:latin typeface="Google"/>
                <a:ea typeface="DFGothic-EB" panose="02010609010101010101" pitchFamily="1" charset="-128"/>
                <a:cs typeface="Calibri" panose="020F0502020204030204" pitchFamily="34" charset="0"/>
              </a:rPr>
              <a:t>	</a:t>
            </a:r>
            <a:r>
              <a:rPr lang="en-US" sz="2800" b="1" i="1" dirty="0" smtClean="0">
                <a:effectLst/>
                <a:latin typeface="Google"/>
                <a:ea typeface="DFGothic-EB" panose="02010609010101010101" pitchFamily="1" charset="-128"/>
                <a:cs typeface="Calibri" panose="020F0502020204030204" pitchFamily="34" charset="0"/>
              </a:rPr>
              <a:t>PRESENTED BY </a:t>
            </a:r>
            <a:endParaRPr lang="" sz="2800" b="1" i="1" dirty="0">
              <a:latin typeface="Google"/>
              <a:ea typeface="DFGothic-EB" panose="02010609010101010101" pitchFamily="1" charset="-128"/>
              <a:cs typeface="Calibri" panose="020F0502020204030204" pitchFamily="34" charset="0"/>
            </a:endParaRPr>
          </a:p>
          <a:p>
            <a:pPr marL="1371600" marR="0" indent="457200" algn="ctr">
              <a:lnSpc>
                <a:spcPct val="107000"/>
              </a:lnSpc>
              <a:spcBef>
                <a:spcPts val="0"/>
              </a:spcBef>
              <a:spcAft>
                <a:spcPts val="800"/>
              </a:spcAft>
            </a:pPr>
            <a:endParaRPr lang="en-US" sz="2400"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 sz="2400" b="1" dirty="0" smtClean="0">
                <a:effectLst/>
                <a:latin typeface="Google"/>
                <a:ea typeface="DFGothic-EB" panose="02010609010101010101" pitchFamily="1" charset="-128"/>
                <a:cs typeface="Calibri" panose="020F0502020204030204" pitchFamily="34" charset="0"/>
              </a:rPr>
              <a:t>			</a:t>
            </a:r>
            <a:r>
              <a:rPr lang="en-US" sz="2400" b="1" dirty="0" smtClean="0">
                <a:effectLst/>
                <a:latin typeface="Google"/>
                <a:ea typeface="DFGothic-EB" panose="02010609010101010101" pitchFamily="1" charset="-128"/>
                <a:cs typeface="Calibri" panose="020F0502020204030204" pitchFamily="34" charset="0"/>
              </a:rPr>
              <a:t>HON. COMMISSIONER </a:t>
            </a:r>
            <a:r>
              <a:rPr lang="" sz="2400" b="1" dirty="0" smtClean="0">
                <a:effectLst/>
                <a:latin typeface="Google"/>
                <a:ea typeface="DFGothic-EB" panose="02010609010101010101" pitchFamily="1" charset="-128"/>
                <a:cs typeface="Calibri" panose="020F0502020204030204" pitchFamily="34" charset="0"/>
              </a:rPr>
              <a:t> </a:t>
            </a:r>
          </a:p>
          <a:p>
            <a:pPr algn="ctr">
              <a:lnSpc>
                <a:spcPct val="107000"/>
              </a:lnSpc>
              <a:spcAft>
                <a:spcPts val="800"/>
              </a:spcAft>
            </a:pPr>
            <a:r>
              <a:rPr lang="" sz="2400" b="1" dirty="0" smtClean="0">
                <a:effectLst/>
                <a:latin typeface="Google"/>
                <a:ea typeface="DFGothic-EB" panose="02010609010101010101" pitchFamily="1" charset="-128"/>
                <a:cs typeface="Calibri" panose="020F0502020204030204" pitchFamily="34" charset="0"/>
              </a:rPr>
              <a:t>		    	</a:t>
            </a:r>
            <a:r>
              <a:rPr lang="" sz="2400" b="1" i="1" dirty="0" smtClean="0">
                <a:effectLst/>
                <a:latin typeface="Google"/>
                <a:ea typeface="DFGothic-EB" panose="02010609010101010101" pitchFamily="1" charset="-128"/>
                <a:cs typeface="Calibri" panose="020F0502020204030204" pitchFamily="34" charset="0"/>
              </a:rPr>
              <a:t>HON. MOHAMMED SADIQ MOHAMMED</a:t>
            </a:r>
            <a:endParaRPr lang="en-US" sz="2400" i="1"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en-US" sz="2400" b="1" dirty="0" smtClean="0">
                <a:effectLst/>
                <a:latin typeface="Google"/>
                <a:ea typeface="DFGothic-EB" panose="02010609010101010101" pitchFamily="1" charset="-128"/>
                <a:cs typeface="Calibri" panose="020F0502020204030204" pitchFamily="34" charset="0"/>
              </a:rPr>
              <a:t>            AT THE</a:t>
            </a:r>
            <a:r>
              <a:rPr lang="" sz="2400" b="1" dirty="0">
                <a:latin typeface="Google"/>
                <a:ea typeface="DFGothic-EB" panose="02010609010101010101" pitchFamily="1" charset="-128"/>
                <a:cs typeface="Calibri" panose="020F0502020204030204" pitchFamily="34" charset="0"/>
              </a:rPr>
              <a:t> </a:t>
            </a:r>
            <a:r>
              <a:rPr lang="" sz="2400" b="1" dirty="0" smtClean="0">
                <a:latin typeface="Google"/>
                <a:ea typeface="DFGothic-EB" panose="02010609010101010101" pitchFamily="1" charset="-128"/>
                <a:cs typeface="Calibri" panose="020F0502020204030204" pitchFamily="34" charset="0"/>
              </a:rPr>
              <a:t>QUARTERLY </a:t>
            </a:r>
            <a:r>
              <a:rPr lang="" sz="2400" b="1" dirty="0" smtClean="0">
                <a:effectLst/>
                <a:latin typeface="Google"/>
                <a:ea typeface="DFGothic-EB" panose="02010609010101010101" pitchFamily="1" charset="-128"/>
                <a:cs typeface="Calibri" panose="020F0502020204030204" pitchFamily="34" charset="0"/>
              </a:rPr>
              <a:t> </a:t>
            </a:r>
            <a:r>
              <a:rPr lang="en-US" sz="2400" b="1" dirty="0" smtClean="0">
                <a:effectLst/>
                <a:latin typeface="Google"/>
                <a:ea typeface="DFGothic-EB" panose="02010609010101010101" pitchFamily="1" charset="-128"/>
                <a:cs typeface="Calibri" panose="020F0502020204030204" pitchFamily="34" charset="0"/>
              </a:rPr>
              <a:t> MINIST</a:t>
            </a:r>
            <a:r>
              <a:rPr lang="" sz="2400" b="1" dirty="0" smtClean="0">
                <a:effectLst/>
                <a:latin typeface="Google"/>
                <a:ea typeface="DFGothic-EB" panose="02010609010101010101" pitchFamily="1" charset="-128"/>
                <a:cs typeface="Calibri" panose="020F0502020204030204" pitchFamily="34" charset="0"/>
              </a:rPr>
              <a:t>E</a:t>
            </a:r>
            <a:r>
              <a:rPr lang="en-US" sz="2400" b="1" dirty="0" smtClean="0">
                <a:effectLst/>
                <a:latin typeface="Google"/>
                <a:ea typeface="DFGothic-EB" panose="02010609010101010101" pitchFamily="1" charset="-128"/>
                <a:cs typeface="Calibri" panose="020F0502020204030204" pitchFamily="34" charset="0"/>
              </a:rPr>
              <a:t>RIAL</a:t>
            </a:r>
            <a:r>
              <a:rPr lang="" sz="2400" b="1" dirty="0" smtClean="0">
                <a:effectLst/>
                <a:latin typeface="Google"/>
                <a:ea typeface="DFGothic-EB" panose="02010609010101010101" pitchFamily="1" charset="-128"/>
                <a:cs typeface="Calibri" panose="020F0502020204030204" pitchFamily="34" charset="0"/>
              </a:rPr>
              <a:t> PRESS</a:t>
            </a:r>
            <a:r>
              <a:rPr lang="en-US" sz="2400" b="1" dirty="0" smtClean="0">
                <a:effectLst/>
                <a:latin typeface="Google"/>
                <a:ea typeface="DFGothic-EB" panose="02010609010101010101" pitchFamily="1" charset="-128"/>
                <a:cs typeface="Calibri" panose="020F0502020204030204" pitchFamily="34" charset="0"/>
              </a:rPr>
              <a:t> BRIEFING </a:t>
            </a:r>
            <a:endParaRPr lang="" sz="2400" b="1"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 sz="2400" b="1" dirty="0">
                <a:latin typeface="Google"/>
                <a:ea typeface="DFGothic-EB" panose="02010609010101010101" pitchFamily="1" charset="-128"/>
                <a:cs typeface="Calibri" panose="020F0502020204030204" pitchFamily="34" charset="0"/>
              </a:rPr>
              <a:t>	</a:t>
            </a:r>
            <a:r>
              <a:rPr lang="" sz="2400" b="1" dirty="0" smtClean="0">
                <a:latin typeface="Google"/>
                <a:ea typeface="DFGothic-EB" panose="02010609010101010101" pitchFamily="1" charset="-128"/>
                <a:cs typeface="Calibri" panose="020F0502020204030204" pitchFamily="34" charset="0"/>
              </a:rPr>
              <a:t>		</a:t>
            </a:r>
            <a:r>
              <a:rPr lang="en-US" sz="2400" b="1" dirty="0" smtClean="0">
                <a:effectLst/>
                <a:latin typeface="Google"/>
                <a:ea typeface="DFGothic-EB" panose="02010609010101010101" pitchFamily="1" charset="-128"/>
                <a:cs typeface="Calibri" panose="020F0502020204030204" pitchFamily="34" charset="0"/>
              </a:rPr>
              <a:t>ON 20</a:t>
            </a:r>
            <a:r>
              <a:rPr lang="en-US" sz="2400" b="1" baseline="30000" dirty="0" smtClean="0">
                <a:effectLst/>
                <a:latin typeface="Google"/>
                <a:ea typeface="DFGothic-EB" panose="02010609010101010101" pitchFamily="1" charset="-128"/>
                <a:cs typeface="Calibri" panose="020F0502020204030204" pitchFamily="34" charset="0"/>
              </a:rPr>
              <a:t>TH</a:t>
            </a:r>
            <a:r>
              <a:rPr lang="en-US" sz="2400" b="1" dirty="0" smtClean="0">
                <a:effectLst/>
                <a:latin typeface="Google"/>
                <a:ea typeface="DFGothic-EB" panose="02010609010101010101" pitchFamily="1" charset="-128"/>
                <a:cs typeface="Calibri" panose="020F0502020204030204" pitchFamily="34" charset="0"/>
              </a:rPr>
              <a:t> NOVEMBER 2024 </a:t>
            </a:r>
            <a:endParaRPr lang="" sz="2400" b="1" dirty="0" smtClean="0">
              <a:effectLst/>
              <a:latin typeface="Google"/>
              <a:ea typeface="DFGothic-EB" panose="02010609010101010101" pitchFamily="1" charset="-128"/>
              <a:cs typeface="Calibri" panose="020F0502020204030204" pitchFamily="34" charset="0"/>
            </a:endParaRPr>
          </a:p>
          <a:p>
            <a:pPr algn="ctr">
              <a:lnSpc>
                <a:spcPct val="107000"/>
              </a:lnSpc>
              <a:spcAft>
                <a:spcPts val="800"/>
              </a:spcAft>
            </a:pPr>
            <a:r>
              <a:rPr lang="" sz="2400" b="1" dirty="0">
                <a:latin typeface="Google"/>
                <a:ea typeface="DFGothic-EB" panose="02010609010101010101" pitchFamily="1" charset="-128"/>
                <a:cs typeface="Calibri" panose="020F0502020204030204" pitchFamily="34" charset="0"/>
              </a:rPr>
              <a:t>	</a:t>
            </a:r>
            <a:r>
              <a:rPr lang="" sz="2400" b="1" dirty="0" smtClean="0">
                <a:latin typeface="Google"/>
                <a:ea typeface="DFGothic-EB" panose="02010609010101010101" pitchFamily="1" charset="-128"/>
                <a:cs typeface="Calibri" panose="020F0502020204030204" pitchFamily="34" charset="0"/>
              </a:rPr>
              <a:t>	 @ BANQUET HALL GOVT. HOUSE YOLA</a:t>
            </a:r>
          </a:p>
          <a:p>
            <a:pPr algn="ctr">
              <a:lnSpc>
                <a:spcPct val="107000"/>
              </a:lnSpc>
              <a:spcAft>
                <a:spcPts val="800"/>
              </a:spcAft>
            </a:pPr>
            <a:endParaRPr lang="" sz="2000" b="1" dirty="0">
              <a:effectLst/>
              <a:latin typeface="Google"/>
              <a:ea typeface="DFGothic-EB" panose="02010609010101010101" pitchFamily="1" charset="-128"/>
              <a:cs typeface="Calibri" panose="020F0502020204030204" pitchFamily="34" charset="0"/>
            </a:endParaRPr>
          </a:p>
          <a:p>
            <a:pPr algn="ctr">
              <a:lnSpc>
                <a:spcPct val="107000"/>
              </a:lnSpc>
              <a:spcAft>
                <a:spcPts val="800"/>
              </a:spcAft>
            </a:pPr>
            <a:endParaRPr lang="en-US" sz="2000" dirty="0">
              <a:effectLst/>
              <a:latin typeface="Google"/>
              <a:ea typeface="DFGothic-EB" panose="02010609010101010101" pitchFamily="1" charset="-128"/>
              <a:cs typeface="Calibri" panose="020F0502020204030204" pitchFamily="34" charset="0"/>
            </a:endParaRPr>
          </a:p>
        </p:txBody>
      </p:sp>
    </p:spTree>
    <p:extLst>
      <p:ext uri="{BB962C8B-B14F-4D97-AF65-F5344CB8AC3E}">
        <p14:creationId xmlns:p14="http://schemas.microsoft.com/office/powerpoint/2010/main" val="408539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852" y="399737"/>
            <a:ext cx="9128234" cy="5613845"/>
          </a:xfrm>
          <a:prstGeom prst="rect">
            <a:avLst/>
          </a:prstGeom>
        </p:spPr>
        <p:txBody>
          <a:bodyPr wrap="square">
            <a:spAutoFit/>
          </a:bodyPr>
          <a:lstStyle/>
          <a:p>
            <a:pPr marR="0" lvl="0" algn="just">
              <a:lnSpc>
                <a:spcPct val="115000"/>
              </a:lnSpc>
              <a:spcBef>
                <a:spcPts val="0"/>
              </a:spcBef>
              <a:spcAft>
                <a:spcPts val="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 </a:t>
            </a:r>
            <a:r>
              <a:rPr lang="" dirty="0" smtClean="0">
                <a:effectLst/>
                <a:latin typeface="Calibri" panose="020F0502020204030204" pitchFamily="34" charset="0"/>
                <a:ea typeface="Calibri" panose="020F0502020204030204" pitchFamily="34" charset="0"/>
                <a:cs typeface="Times New Roman" panose="02020603050405020304" pitchFamily="18" charset="0"/>
              </a:rPr>
              <a:t>                                                      </a:t>
            </a:r>
            <a:r>
              <a:rPr lang="" sz="2800" dirty="0" smtClean="0">
                <a:solidFill>
                  <a:srgbClr val="C00000"/>
                </a:solidFill>
                <a:effectLst/>
                <a:latin typeface="Google"/>
                <a:ea typeface="Calibri" panose="020F0502020204030204" pitchFamily="34" charset="0"/>
                <a:cs typeface="Times New Roman" panose="02020603050405020304" pitchFamily="18" charset="0"/>
              </a:rPr>
              <a:t>ACHIEVEMENTS: 2023</a:t>
            </a:r>
            <a:endParaRPr lang="" sz="2800" dirty="0">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0"/>
              </a:spcAft>
            </a:pPr>
            <a:r>
              <a:rPr lang="" sz="2000" dirty="0" smtClean="0">
                <a:effectLst/>
                <a:latin typeface="Google"/>
                <a:ea typeface="Calibri" panose="020F0502020204030204" pitchFamily="34" charset="0"/>
                <a:cs typeface="Times New Roman" panose="02020603050405020304" pitchFamily="18" charset="0"/>
              </a:rPr>
              <a:t> </a:t>
            </a:r>
            <a:r>
              <a:rPr lang="en-US" sz="2400" dirty="0" err="1" smtClean="0">
                <a:effectLst/>
                <a:latin typeface="Google"/>
                <a:ea typeface="Calibri" panose="020F0502020204030204" pitchFamily="34" charset="0"/>
                <a:cs typeface="Times New Roman" panose="02020603050405020304" pitchFamily="18" charset="0"/>
              </a:rPr>
              <a:t>Th</a:t>
            </a:r>
            <a:r>
              <a:rPr lang="" sz="2400" dirty="0" smtClean="0">
                <a:effectLst/>
                <a:latin typeface="Google"/>
                <a:ea typeface="Calibri" panose="020F0502020204030204" pitchFamily="34" charset="0"/>
                <a:cs typeface="Times New Roman" panose="02020603050405020304" pitchFamily="18" charset="0"/>
              </a:rPr>
              <a:t>is administration </a:t>
            </a:r>
            <a:r>
              <a:rPr lang="en-US" sz="2400" dirty="0" smtClean="0">
                <a:effectLst/>
                <a:latin typeface="Google"/>
                <a:ea typeface="Calibri" panose="020F0502020204030204" pitchFamily="34" charset="0"/>
                <a:cs typeface="Times New Roman" panose="02020603050405020304" pitchFamily="18" charset="0"/>
              </a:rPr>
              <a:t> in</a:t>
            </a:r>
            <a:r>
              <a:rPr lang="" sz="2400" dirty="0" smtClean="0">
                <a:effectLst/>
                <a:latin typeface="Google"/>
                <a:ea typeface="Calibri" panose="020F0502020204030204" pitchFamily="34" charset="0"/>
                <a:cs typeface="Times New Roman" panose="02020603050405020304" pitchFamily="18" charset="0"/>
              </a:rPr>
              <a:t> its</a:t>
            </a:r>
            <a:r>
              <a:rPr lang="en-US" sz="2400" dirty="0" smtClean="0">
                <a:effectLst/>
                <a:latin typeface="Google"/>
                <a:ea typeface="Calibri" panose="020F0502020204030204" pitchFamily="34" charset="0"/>
                <a:cs typeface="Times New Roman" panose="02020603050405020304" pitchFamily="18" charset="0"/>
              </a:rPr>
              <a:t> effort to curb deforestation in order to mitigate the challenges of climate change in the state, announced the ban on indiscriminate felling down of trees in the state for production of charcoal on June 28 2023. As a result of the ban, the Ministry of Environment</a:t>
            </a:r>
            <a:r>
              <a:rPr lang="" sz="2400" dirty="0" smtClean="0">
                <a:effectLst/>
                <a:latin typeface="Google"/>
                <a:ea typeface="Calibri" panose="020F0502020204030204" pitchFamily="34" charset="0"/>
                <a:cs typeface="Times New Roman" panose="02020603050405020304" pitchFamily="18" charset="0"/>
              </a:rPr>
              <a:t>, IOM and FAO</a:t>
            </a:r>
            <a:r>
              <a:rPr lang="en-US" sz="2400" dirty="0" smtClean="0">
                <a:effectLst/>
                <a:latin typeface="Google"/>
                <a:ea typeface="Calibri" panose="020F0502020204030204" pitchFamily="34" charset="0"/>
                <a:cs typeface="Times New Roman" panose="02020603050405020304" pitchFamily="18" charset="0"/>
              </a:rPr>
              <a:t> carried out needs assessment in six LGAs to find alternative source of energy for the citizenry and reduce the pressure on the use of fuel wood. A concept note has since been submitted</a:t>
            </a:r>
            <a:r>
              <a:rPr lang="" sz="2400" dirty="0" smtClean="0">
                <a:effectLst/>
                <a:latin typeface="Google"/>
                <a:ea typeface="Calibri" panose="020F0502020204030204" pitchFamily="34" charset="0"/>
                <a:cs typeface="Times New Roman" panose="02020603050405020304" pitchFamily="18" charset="0"/>
              </a:rPr>
              <a:t>. Meanwhile, 10 women and youths from each of the 226 wards of the state have been trained on Charcoal Briquette production with a view to training more people in thier various units across the state. </a:t>
            </a:r>
            <a:r>
              <a:rPr lang="en-US" sz="2400" dirty="0" smtClean="0">
                <a:effectLst/>
                <a:latin typeface="Google"/>
                <a:ea typeface="Calibri" panose="020F0502020204030204" pitchFamily="34" charset="0"/>
                <a:cs typeface="Times New Roman" panose="02020603050405020304" pitchFamily="18" charset="0"/>
              </a:rPr>
              <a:t> </a:t>
            </a:r>
          </a:p>
          <a:p>
            <a:pPr marL="457200" marR="0" algn="just">
              <a:lnSpc>
                <a:spcPct val="115000"/>
              </a:lnSpc>
              <a:spcBef>
                <a:spcPts val="0"/>
              </a:spcBef>
              <a:spcAft>
                <a:spcPts val="1000"/>
              </a:spcAft>
              <a:tabLst>
                <a:tab pos="4602480" algn="l"/>
              </a:tabLst>
            </a:pPr>
            <a:r>
              <a:rPr lang="en-US" sz="2000" dirty="0" smtClean="0">
                <a:effectLst/>
                <a:latin typeface="Google"/>
                <a:ea typeface="Calibri" panose="020F0502020204030204" pitchFamily="34" charset="0"/>
                <a:cs typeface="Times New Roman" panose="02020603050405020304" pitchFamily="18" charset="0"/>
              </a:rPr>
              <a:t>	</a:t>
            </a:r>
            <a:endParaRPr lang="en-US" sz="2000"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8911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8779" y="4276395"/>
            <a:ext cx="4393577" cy="2502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92" y="4276395"/>
            <a:ext cx="4398831" cy="25027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28" y="170926"/>
            <a:ext cx="9105559" cy="384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2104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338" y="2360302"/>
            <a:ext cx="4406462" cy="293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851338" y="343751"/>
            <a:ext cx="8752490" cy="1954125"/>
          </a:xfrm>
          <a:prstGeom prst="rect">
            <a:avLst/>
          </a:prstGeom>
        </p:spPr>
        <p:txBody>
          <a:bodyPr wrap="square">
            <a:spAutoFit/>
          </a:bodyPr>
          <a:lstStyle/>
          <a:p>
            <a:pPr marR="0" lvl="0" algn="just">
              <a:lnSpc>
                <a:spcPct val="115000"/>
              </a:lnSpc>
              <a:spcBef>
                <a:spcPts val="0"/>
              </a:spcBef>
              <a:spcAft>
                <a:spcPts val="1000"/>
              </a:spcAft>
            </a:pPr>
            <a:r>
              <a:rPr lang="" sz="2400" dirty="0" smtClean="0">
                <a:solidFill>
                  <a:srgbClr val="C00000"/>
                </a:solidFill>
                <a:latin typeface="Google"/>
                <a:ea typeface="Calibri" panose="020F0502020204030204" pitchFamily="34" charset="0"/>
                <a:cs typeface="Times New Roman" panose="02020603050405020304" pitchFamily="18" charset="0"/>
              </a:rPr>
              <a:t> 		2023 CONTI.......</a:t>
            </a:r>
            <a:endParaRPr lang="" sz="2400" dirty="0" smtClean="0">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Google"/>
                <a:ea typeface="Calibri" panose="020F0502020204030204" pitchFamily="34" charset="0"/>
                <a:cs typeface="Times New Roman" panose="02020603050405020304" pitchFamily="18" charset="0"/>
              </a:rPr>
              <a:t> </a:t>
            </a:r>
            <a:r>
              <a:rPr lang="" sz="2400" dirty="0" smtClean="0">
                <a:latin typeface="Google"/>
                <a:ea typeface="Calibri" panose="020F0502020204030204" pitchFamily="34" charset="0"/>
                <a:cs typeface="Times New Roman" panose="02020603050405020304" pitchFamily="18" charset="0"/>
              </a:rPr>
              <a:t>The Ministry and </a:t>
            </a:r>
            <a:r>
              <a:rPr lang="en-US" sz="2400" dirty="0">
                <a:latin typeface="Google"/>
                <a:ea typeface="Calibri" panose="020F0502020204030204" pitchFamily="34" charset="0"/>
                <a:cs typeface="Times New Roman" panose="02020603050405020304" pitchFamily="18" charset="0"/>
              </a:rPr>
              <a:t>NRC distributed assorted seedling to communities and individuals in </a:t>
            </a:r>
            <a:r>
              <a:rPr lang="en-US" sz="2400" dirty="0" err="1">
                <a:latin typeface="Google"/>
                <a:ea typeface="Calibri" panose="020F0502020204030204" pitchFamily="34" charset="0"/>
                <a:cs typeface="Times New Roman" panose="02020603050405020304" pitchFamily="18" charset="0"/>
              </a:rPr>
              <a:t>Fufore</a:t>
            </a:r>
            <a:r>
              <a:rPr lang="en-US" sz="2400" dirty="0">
                <a:latin typeface="Google"/>
                <a:ea typeface="Calibri" panose="020F0502020204030204" pitchFamily="34" charset="0"/>
                <a:cs typeface="Times New Roman" panose="02020603050405020304" pitchFamily="18" charset="0"/>
              </a:rPr>
              <a:t>, </a:t>
            </a:r>
            <a:r>
              <a:rPr lang="en-US" sz="2400" dirty="0" err="1">
                <a:latin typeface="Google"/>
                <a:ea typeface="Calibri" panose="020F0502020204030204" pitchFamily="34" charset="0"/>
                <a:cs typeface="Times New Roman" panose="02020603050405020304" pitchFamily="18" charset="0"/>
              </a:rPr>
              <a:t>Demsa</a:t>
            </a:r>
            <a:r>
              <a:rPr lang="en-US" sz="2400" dirty="0">
                <a:latin typeface="Google"/>
                <a:ea typeface="Calibri" panose="020F0502020204030204" pitchFamily="34" charset="0"/>
                <a:cs typeface="Times New Roman" panose="02020603050405020304" pitchFamily="18" charset="0"/>
              </a:rPr>
              <a:t>, </a:t>
            </a:r>
            <a:r>
              <a:rPr lang="en-US" sz="2400" dirty="0" err="1">
                <a:latin typeface="Google"/>
                <a:ea typeface="Calibri" panose="020F0502020204030204" pitchFamily="34" charset="0"/>
                <a:cs typeface="Times New Roman" panose="02020603050405020304" pitchFamily="18" charset="0"/>
              </a:rPr>
              <a:t>Numan</a:t>
            </a:r>
            <a:r>
              <a:rPr lang="en-US" sz="2400" dirty="0">
                <a:latin typeface="Google"/>
                <a:ea typeface="Calibri" panose="020F0502020204030204" pitchFamily="34" charset="0"/>
                <a:cs typeface="Times New Roman" panose="02020603050405020304" pitchFamily="18" charset="0"/>
              </a:rPr>
              <a:t> and Yola North and South</a:t>
            </a:r>
            <a:r>
              <a:rPr lang="" sz="2400" dirty="0">
                <a:latin typeface="Google"/>
                <a:ea typeface="Calibri" panose="020F0502020204030204" pitchFamily="34" charset="0"/>
                <a:cs typeface="Times New Roman" panose="02020603050405020304" pitchFamily="18" charset="0"/>
              </a:rPr>
              <a:t>.</a:t>
            </a:r>
            <a:endParaRPr lang="en-US" sz="2400" dirty="0">
              <a:latin typeface="Google"/>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158" y="2360301"/>
            <a:ext cx="4784834" cy="293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2718937" y="5355113"/>
            <a:ext cx="5673797" cy="375552"/>
          </a:xfrm>
          <a:prstGeom prst="rect">
            <a:avLst/>
          </a:prstGeom>
        </p:spPr>
        <p:txBody>
          <a:bodyPr wrap="none">
            <a:spAutoFit/>
          </a:bodyPr>
          <a:lstStyle/>
          <a:p>
            <a:pPr>
              <a:lnSpc>
                <a:spcPct val="107000"/>
              </a:lnSpc>
              <a:spcAft>
                <a:spcPts val="800"/>
              </a:spcAft>
            </a:pPr>
            <a:r>
              <a:rPr lang="en-US" b="1" i="1" dirty="0">
                <a:latin typeface="Calibri" panose="020F0502020204030204" pitchFamily="34" charset="0"/>
                <a:ea typeface="Calibri" panose="020F0502020204030204" pitchFamily="34" charset="0"/>
                <a:cs typeface="Times New Roman" panose="02020603050405020304" pitchFamily="18" charset="0"/>
              </a:rPr>
              <a:t>DISTRIBUTION OF SEEDLINGS TO COMMUNITY MEMBERS</a:t>
            </a:r>
            <a:endParaRPr lang="en-US" sz="12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0746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17" y="-295816"/>
            <a:ext cx="11077304" cy="3968266"/>
          </a:xfrm>
          <a:prstGeom prst="rect">
            <a:avLst/>
          </a:prstGeom>
        </p:spPr>
        <p:txBody>
          <a:bodyPr wrap="square">
            <a:spAutoFit/>
          </a:bodyPr>
          <a:lstStyle/>
          <a:p>
            <a:pPr marR="0" lvl="0" algn="just">
              <a:lnSpc>
                <a:spcPct val="115000"/>
              </a:lnSpc>
              <a:spcBef>
                <a:spcPts val="0"/>
              </a:spcBef>
              <a:spcAft>
                <a:spcPts val="1000"/>
              </a:spcAft>
            </a:pPr>
            <a:endParaRPr lang="" sz="2000" dirty="0" smtClean="0">
              <a:effectLst/>
              <a:latin typeface="Google"/>
              <a:ea typeface="Calibri" panose="020F0502020204030204" pitchFamily="34" charset="0"/>
              <a:cs typeface="Times New Roman" panose="02020603050405020304" pitchFamily="18" charset="0"/>
            </a:endParaRPr>
          </a:p>
          <a:p>
            <a:pPr algn="ctr">
              <a:lnSpc>
                <a:spcPct val="115000"/>
              </a:lnSpc>
              <a:spcAft>
                <a:spcPts val="1000"/>
              </a:spcAft>
            </a:pPr>
            <a:r>
              <a:rPr lang="" sz="2400" dirty="0" smtClean="0">
                <a:solidFill>
                  <a:srgbClr val="C00000"/>
                </a:solidFill>
                <a:effectLst/>
                <a:latin typeface="Google"/>
                <a:ea typeface="Calibri" panose="020F0502020204030204" pitchFamily="34" charset="0"/>
                <a:cs typeface="Times New Roman" panose="02020603050405020304" pitchFamily="18" charset="0"/>
              </a:rPr>
              <a:t>ACHIEVEMENTS: 2024</a:t>
            </a:r>
          </a:p>
          <a:p>
            <a:pPr algn="just">
              <a:lnSpc>
                <a:spcPct val="150000"/>
              </a:lnSpc>
              <a:spcAft>
                <a:spcPts val="1000"/>
              </a:spcAft>
            </a:pPr>
            <a:r>
              <a:rPr lang="" sz="2400" dirty="0" smtClean="0">
                <a:effectLst/>
                <a:latin typeface="Google"/>
                <a:ea typeface="Calibri" panose="020F0502020204030204" pitchFamily="34" charset="0"/>
                <a:cs typeface="Times New Roman" panose="02020603050405020304" pitchFamily="18" charset="0"/>
              </a:rPr>
              <a:t> </a:t>
            </a:r>
            <a:r>
              <a:rPr lang="en-US" sz="2400" dirty="0" smtClean="0">
                <a:effectLst/>
                <a:latin typeface="Google"/>
                <a:ea typeface="Calibri" panose="020F0502020204030204" pitchFamily="34" charset="0"/>
                <a:cs typeface="Times New Roman" panose="02020603050405020304" pitchFamily="18" charset="0"/>
              </a:rPr>
              <a:t>In conjunction with some commercial banks, and as a part of their cooperate social responsibility the Ministry de-silted and evacuated sand from drainages (both sides) along </a:t>
            </a:r>
            <a:r>
              <a:rPr lang="en-US" sz="2400" dirty="0" err="1" smtClean="0">
                <a:effectLst/>
                <a:latin typeface="Google"/>
                <a:ea typeface="Calibri" panose="020F0502020204030204" pitchFamily="34" charset="0"/>
                <a:cs typeface="Times New Roman" panose="02020603050405020304" pitchFamily="18" charset="0"/>
              </a:rPr>
              <a:t>Galadima</a:t>
            </a:r>
            <a:r>
              <a:rPr lang="en-US" sz="2400" dirty="0" smtClean="0">
                <a:effectLst/>
                <a:latin typeface="Google"/>
                <a:ea typeface="Calibri" panose="020F0502020204030204" pitchFamily="34" charset="0"/>
                <a:cs typeface="Times New Roman" panose="02020603050405020304" pitchFamily="18" charset="0"/>
              </a:rPr>
              <a:t> </a:t>
            </a:r>
            <a:r>
              <a:rPr lang="en-US" sz="2400" dirty="0" err="1" smtClean="0">
                <a:effectLst/>
                <a:latin typeface="Google"/>
                <a:ea typeface="Calibri" panose="020F0502020204030204" pitchFamily="34" charset="0"/>
                <a:cs typeface="Times New Roman" panose="02020603050405020304" pitchFamily="18" charset="0"/>
              </a:rPr>
              <a:t>Aminu</a:t>
            </a:r>
            <a:r>
              <a:rPr lang="en-US" sz="2400" dirty="0" smtClean="0">
                <a:effectLst/>
                <a:latin typeface="Google"/>
                <a:ea typeface="Calibri" panose="020F0502020204030204" pitchFamily="34" charset="0"/>
                <a:cs typeface="Times New Roman" panose="02020603050405020304" pitchFamily="18" charset="0"/>
              </a:rPr>
              <a:t> Way (Bank road) early this</a:t>
            </a:r>
            <a:r>
              <a:rPr lang="" sz="2400" dirty="0" smtClean="0">
                <a:latin typeface="Google"/>
                <a:ea typeface="Calibri" panose="020F0502020204030204" pitchFamily="34" charset="0"/>
                <a:cs typeface="Times New Roman" panose="02020603050405020304" pitchFamily="18" charset="0"/>
              </a:rPr>
              <a:t>. </a:t>
            </a:r>
            <a:r>
              <a:rPr lang="" sz="2400" dirty="0">
                <a:latin typeface="Google"/>
                <a:ea typeface="Calibri" panose="020F0502020204030204" pitchFamily="34" charset="0"/>
                <a:cs typeface="Times New Roman" panose="02020603050405020304" pitchFamily="18" charset="0"/>
              </a:rPr>
              <a:t>T</a:t>
            </a:r>
            <a:r>
              <a:rPr lang="en-US" sz="2400" dirty="0" smtClean="0">
                <a:effectLst/>
                <a:latin typeface="Google"/>
                <a:ea typeface="Calibri" panose="020F0502020204030204" pitchFamily="34" charset="0"/>
                <a:cs typeface="Times New Roman" panose="02020603050405020304" pitchFamily="18" charset="0"/>
              </a:rPr>
              <a:t>his activities has gone along way mitigating  overflow of surface run off, maintaining and sanitizing the road which is gate way to the seat of power.</a:t>
            </a:r>
            <a:endParaRPr lang="" sz="2400" dirty="0" smtClean="0">
              <a:effectLst/>
              <a:latin typeface="Google"/>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591" y="3672450"/>
            <a:ext cx="5162252" cy="294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HP\Downloads\DE SILTING.jpeg"/>
          <p:cNvPicPr/>
          <p:nvPr/>
        </p:nvPicPr>
        <p:blipFill>
          <a:blip r:embed="rId3">
            <a:extLst>
              <a:ext uri="{28A0092B-C50C-407E-A947-70E740481C1C}">
                <a14:useLocalDpi xmlns:a14="http://schemas.microsoft.com/office/drawing/2010/main" val="0"/>
              </a:ext>
            </a:extLst>
          </a:blip>
          <a:srcRect/>
          <a:stretch>
            <a:fillRect/>
          </a:stretch>
        </p:blipFill>
        <p:spPr bwMode="auto">
          <a:xfrm>
            <a:off x="5690168" y="3672450"/>
            <a:ext cx="5124977" cy="294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591501" y="5837762"/>
            <a:ext cx="1078757" cy="461665"/>
          </a:xfrm>
          <a:prstGeom prst="rect">
            <a:avLst/>
          </a:prstGeom>
        </p:spPr>
        <p:txBody>
          <a:bodyPr wrap="non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Before </a:t>
            </a:r>
            <a:endParaRPr lang="en-US" sz="2400" dirty="0"/>
          </a:p>
        </p:txBody>
      </p:sp>
      <p:sp>
        <p:nvSpPr>
          <p:cNvPr id="7" name="Rectangle 6"/>
          <p:cNvSpPr/>
          <p:nvPr/>
        </p:nvSpPr>
        <p:spPr>
          <a:xfrm>
            <a:off x="6413258" y="5818398"/>
            <a:ext cx="817724" cy="487506"/>
          </a:xfrm>
          <a:prstGeom prst="rect">
            <a:avLst/>
          </a:prstGeom>
        </p:spPr>
        <p:txBody>
          <a:bodyPr wrap="none">
            <a:sp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After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3105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389" y="378823"/>
            <a:ext cx="11142617" cy="2767937"/>
          </a:xfrm>
          <a:prstGeom prst="rect">
            <a:avLst/>
          </a:prstGeom>
        </p:spPr>
        <p:txBody>
          <a:bodyPr wrap="square">
            <a:spAutoFit/>
          </a:bodyPr>
          <a:lstStyle/>
          <a:p>
            <a:pPr algn="ctr">
              <a:lnSpc>
                <a:spcPct val="115000"/>
              </a:lnSpc>
              <a:spcAft>
                <a:spcPts val="1000"/>
              </a:spcAft>
            </a:pPr>
            <a:r>
              <a:rPr lang="" sz="2800" dirty="0" smtClean="0">
                <a:solidFill>
                  <a:srgbClr val="C00000"/>
                </a:solidFill>
                <a:latin typeface="Google"/>
                <a:ea typeface="Calibri" panose="020F0502020204030204" pitchFamily="34" charset="0"/>
                <a:cs typeface="Times New Roman" panose="02020603050405020304" pitchFamily="18" charset="0"/>
              </a:rPr>
              <a:t>2024 Conti......</a:t>
            </a:r>
          </a:p>
          <a:p>
            <a:pPr algn="just">
              <a:lnSpc>
                <a:spcPct val="150000"/>
              </a:lnSpc>
              <a:spcAft>
                <a:spcPts val="1000"/>
              </a:spcAft>
            </a:pPr>
            <a:r>
              <a:rPr lang="" sz="2400" dirty="0" smtClean="0">
                <a:latin typeface="Google"/>
                <a:ea typeface="Calibri" panose="020F0502020204030204" pitchFamily="34" charset="0"/>
                <a:cs typeface="Times New Roman" panose="02020603050405020304" pitchFamily="18" charset="0"/>
              </a:rPr>
              <a:t> </a:t>
            </a:r>
            <a:r>
              <a:rPr lang="en-US" sz="2200" dirty="0" smtClean="0">
                <a:effectLst/>
                <a:latin typeface="Google"/>
                <a:ea typeface="Calibri" panose="020F0502020204030204" pitchFamily="34" charset="0"/>
                <a:cs typeface="Times New Roman" panose="02020603050405020304" pitchFamily="18" charset="0"/>
              </a:rPr>
              <a:t>North East Development Commission (NEDC) had approved a sixty kilometer length of drainage to be de- silted in the metropolis, a project that has since been executed successfully. </a:t>
            </a:r>
            <a:endParaRPr lang="" sz="2200" dirty="0">
              <a:latin typeface="Google"/>
              <a:ea typeface="Calibri" panose="020F0502020204030204" pitchFamily="34" charset="0"/>
              <a:cs typeface="Times New Roman" panose="02020603050405020304" pitchFamily="18" charset="0"/>
            </a:endParaRPr>
          </a:p>
          <a:p>
            <a:pPr algn="just">
              <a:lnSpc>
                <a:spcPct val="115000"/>
              </a:lnSpc>
              <a:spcAft>
                <a:spcPts val="1000"/>
              </a:spcAft>
            </a:pPr>
            <a:r>
              <a:rPr lang="en-US" sz="2000" dirty="0" smtClean="0">
                <a:effectLst/>
                <a:latin typeface="Google"/>
                <a:ea typeface="Calibri" panose="020F0502020204030204" pitchFamily="34" charset="0"/>
                <a:cs typeface="Times New Roman" panose="02020603050405020304" pitchFamily="18" charset="0"/>
              </a:rPr>
              <a:t>   </a:t>
            </a:r>
            <a:endParaRPr lang="en-US" sz="2000" dirty="0">
              <a:effectLst/>
              <a:latin typeface="Google"/>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89" y="2255262"/>
            <a:ext cx="5163432" cy="37829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155" y="2204987"/>
            <a:ext cx="5963548" cy="3833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Rectangle 4"/>
          <p:cNvSpPr/>
          <p:nvPr/>
        </p:nvSpPr>
        <p:spPr>
          <a:xfrm>
            <a:off x="3262657" y="6324694"/>
            <a:ext cx="4547207" cy="322845"/>
          </a:xfrm>
          <a:prstGeom prst="rect">
            <a:avLst/>
          </a:prstGeom>
        </p:spPr>
        <p:txBody>
          <a:bodyPr wrap="none">
            <a:spAutoFit/>
          </a:bodyPr>
          <a:lstStyle/>
          <a:p>
            <a:pPr>
              <a:lnSpc>
                <a:spcPct val="107000"/>
              </a:lnSpc>
              <a:spcAft>
                <a:spcPts val="800"/>
              </a:spcAft>
            </a:pPr>
            <a:r>
              <a:rPr lang="en-US" sz="1400" b="1" i="1" dirty="0">
                <a:latin typeface="Google"/>
                <a:ea typeface="Calibri" panose="020F0502020204030204" pitchFamily="34" charset="0"/>
                <a:cs typeface="Times New Roman" panose="02020603050405020304" pitchFamily="18" charset="0"/>
              </a:rPr>
              <a:t>DE- SILTING OF DRAINAGE </a:t>
            </a:r>
            <a:r>
              <a:rPr lang="" sz="1400" b="1" i="1" dirty="0" smtClean="0">
                <a:latin typeface="Google"/>
                <a:ea typeface="Calibri" panose="020F0502020204030204" pitchFamily="34" charset="0"/>
                <a:cs typeface="Times New Roman" panose="02020603050405020304" pitchFamily="18" charset="0"/>
              </a:rPr>
              <a:t>IN</a:t>
            </a:r>
            <a:r>
              <a:rPr lang="en-US" sz="1400" b="1" i="1" dirty="0" smtClean="0">
                <a:latin typeface="Google"/>
                <a:ea typeface="Calibri" panose="020F0502020204030204" pitchFamily="34" charset="0"/>
                <a:cs typeface="Times New Roman" panose="02020603050405020304" pitchFamily="18" charset="0"/>
              </a:rPr>
              <a:t> Y</a:t>
            </a:r>
            <a:r>
              <a:rPr lang="" sz="1400" b="1" i="1" dirty="0" smtClean="0">
                <a:latin typeface="Google"/>
                <a:ea typeface="Calibri" panose="020F0502020204030204" pitchFamily="34" charset="0"/>
                <a:cs typeface="Times New Roman" panose="02020603050405020304" pitchFamily="18" charset="0"/>
              </a:rPr>
              <a:t>OLA METROPOLIS</a:t>
            </a:r>
            <a:endParaRPr lang="en-US" sz="1400" b="1" i="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836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9269" y="248194"/>
            <a:ext cx="10946674" cy="3711272"/>
          </a:xfrm>
          <a:prstGeom prst="rect">
            <a:avLst/>
          </a:prstGeom>
        </p:spPr>
        <p:txBody>
          <a:bodyPr wrap="square">
            <a:spAutoFit/>
          </a:bodyPr>
          <a:lstStyle/>
          <a:p>
            <a:pPr algn="ctr">
              <a:lnSpc>
                <a:spcPct val="115000"/>
              </a:lnSpc>
              <a:spcAft>
                <a:spcPts val="1000"/>
              </a:spcAft>
            </a:pPr>
            <a:r>
              <a:rPr lang="" sz="2400" dirty="0" smtClean="0">
                <a:solidFill>
                  <a:srgbClr val="C00000"/>
                </a:solidFill>
                <a:latin typeface="Google"/>
                <a:ea typeface="Calibri" panose="020F0502020204030204" pitchFamily="34" charset="0"/>
                <a:cs typeface="Times New Roman" panose="02020603050405020304" pitchFamily="18" charset="0"/>
              </a:rPr>
              <a:t>2024 Conti......</a:t>
            </a:r>
            <a:endParaRPr lang=""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 sz="2000" dirty="0" smtClean="0">
                <a:effectLst/>
                <a:latin typeface="Google"/>
                <a:ea typeface="Calibri" panose="020F0502020204030204" pitchFamily="34" charset="0"/>
                <a:cs typeface="Times New Roman" panose="02020603050405020304" pitchFamily="18" charset="0"/>
              </a:rPr>
              <a:t> </a:t>
            </a:r>
            <a:r>
              <a:rPr lang="en-US" sz="2200" dirty="0" smtClean="0">
                <a:effectLst/>
                <a:latin typeface="Google"/>
                <a:ea typeface="Calibri" panose="020F0502020204030204" pitchFamily="34" charset="0"/>
                <a:cs typeface="Times New Roman" panose="02020603050405020304" pitchFamily="18" charset="0"/>
              </a:rPr>
              <a:t>De-silting and evacuation of solid waste and silt deposit in storm drainage in </a:t>
            </a:r>
            <a:r>
              <a:rPr lang="en-US" sz="2200" dirty="0" err="1" smtClean="0">
                <a:effectLst/>
                <a:latin typeface="Google"/>
                <a:ea typeface="Calibri" panose="020F0502020204030204" pitchFamily="34" charset="0"/>
                <a:cs typeface="Times New Roman" panose="02020603050405020304" pitchFamily="18" charset="0"/>
              </a:rPr>
              <a:t>Shagari</a:t>
            </a:r>
            <a:r>
              <a:rPr lang="en-US" sz="2200" dirty="0" smtClean="0">
                <a:effectLst/>
                <a:latin typeface="Google"/>
                <a:ea typeface="Calibri" panose="020F0502020204030204" pitchFamily="34" charset="0"/>
                <a:cs typeface="Times New Roman" panose="02020603050405020304" pitchFamily="18" charset="0"/>
              </a:rPr>
              <a:t>, </a:t>
            </a:r>
            <a:r>
              <a:rPr lang="en-US" sz="2200" dirty="0" err="1" smtClean="0">
                <a:effectLst/>
                <a:latin typeface="Google"/>
                <a:ea typeface="Calibri" panose="020F0502020204030204" pitchFamily="34" charset="0"/>
                <a:cs typeface="Times New Roman" panose="02020603050405020304" pitchFamily="18" charset="0"/>
              </a:rPr>
              <a:t>Sabon</a:t>
            </a:r>
            <a:r>
              <a:rPr lang="en-US" sz="2200" dirty="0" smtClean="0">
                <a:effectLst/>
                <a:latin typeface="Google"/>
                <a:ea typeface="Calibri" panose="020F0502020204030204" pitchFamily="34" charset="0"/>
                <a:cs typeface="Times New Roman" panose="02020603050405020304" pitchFamily="18" charset="0"/>
              </a:rPr>
              <a:t> </a:t>
            </a:r>
            <a:r>
              <a:rPr lang="en-US" sz="2200" dirty="0" err="1" smtClean="0">
                <a:effectLst/>
                <a:latin typeface="Google"/>
                <a:ea typeface="Calibri" panose="020F0502020204030204" pitchFamily="34" charset="0"/>
                <a:cs typeface="Times New Roman" panose="02020603050405020304" pitchFamily="18" charset="0"/>
              </a:rPr>
              <a:t>pegi</a:t>
            </a:r>
            <a:r>
              <a:rPr lang="en-US" sz="2200" dirty="0" smtClean="0">
                <a:effectLst/>
                <a:latin typeface="Google"/>
                <a:ea typeface="Calibri" panose="020F0502020204030204" pitchFamily="34" charset="0"/>
                <a:cs typeface="Times New Roman" panose="02020603050405020304" pitchFamily="18" charset="0"/>
              </a:rPr>
              <a:t> area of Yola South.</a:t>
            </a:r>
            <a:r>
              <a:rPr lang="en-US" sz="2200" dirty="0">
                <a:latin typeface="Google"/>
              </a:rPr>
              <a:t> His Excellency graciously approved this exercise in September this year to curb the menace of flood that has been ravaging the residence of </a:t>
            </a:r>
            <a:r>
              <a:rPr lang="en-US" sz="2200" dirty="0" err="1">
                <a:latin typeface="Google"/>
              </a:rPr>
              <a:t>shagari</a:t>
            </a:r>
            <a:r>
              <a:rPr lang="en-US" sz="2200" dirty="0">
                <a:latin typeface="Google"/>
              </a:rPr>
              <a:t> </a:t>
            </a:r>
            <a:r>
              <a:rPr lang="en-US" sz="2200" dirty="0" err="1">
                <a:latin typeface="Google"/>
              </a:rPr>
              <a:t>sabon</a:t>
            </a:r>
            <a:r>
              <a:rPr lang="en-US" sz="2200" dirty="0">
                <a:latin typeface="Google"/>
              </a:rPr>
              <a:t> </a:t>
            </a:r>
            <a:r>
              <a:rPr lang="en-US" sz="2200" dirty="0" err="1">
                <a:latin typeface="Google"/>
              </a:rPr>
              <a:t>Pegi</a:t>
            </a:r>
            <a:r>
              <a:rPr lang="en-US" sz="2200" dirty="0">
                <a:latin typeface="Google"/>
              </a:rPr>
              <a:t>. The project was awarded to </a:t>
            </a:r>
            <a:r>
              <a:rPr lang="en-US" sz="2200" dirty="0" err="1">
                <a:latin typeface="Google"/>
              </a:rPr>
              <a:t>Messrs</a:t>
            </a:r>
            <a:r>
              <a:rPr lang="en-US" sz="2200" dirty="0">
                <a:latin typeface="Google"/>
              </a:rPr>
              <a:t> A.S </a:t>
            </a:r>
            <a:r>
              <a:rPr lang="en-US" sz="2200" dirty="0" err="1">
                <a:latin typeface="Google"/>
              </a:rPr>
              <a:t>Yadim</a:t>
            </a:r>
            <a:r>
              <a:rPr lang="en-US" sz="2200" dirty="0">
                <a:latin typeface="Google"/>
              </a:rPr>
              <a:t> Nig. Ltd. With strict supervision of the Ministry of Environment and Natural Resources. The project was successfully executed and the impact was felt, as there is no evidence of flood this year in the affected area.</a:t>
            </a:r>
          </a:p>
          <a:p>
            <a:pPr marR="0" lvl="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9350" y="3613024"/>
            <a:ext cx="3767959" cy="2806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703" y="3547119"/>
            <a:ext cx="3901967" cy="2822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604146" y="6469304"/>
            <a:ext cx="5580567" cy="336631"/>
          </a:xfrm>
          <a:prstGeom prst="rect">
            <a:avLst/>
          </a:prstGeom>
        </p:spPr>
        <p:txBody>
          <a:bodyPr wrap="none">
            <a:spAutoFit/>
          </a:bodyPr>
          <a:lstStyle/>
          <a:p>
            <a:pPr>
              <a:lnSpc>
                <a:spcPct val="107000"/>
              </a:lnSpc>
              <a:spcAft>
                <a:spcPts val="800"/>
              </a:spcAft>
            </a:pPr>
            <a:r>
              <a:rPr lang="en-US" sz="1600" b="1" i="1" dirty="0">
                <a:latin typeface="Google"/>
                <a:ea typeface="Calibri" panose="020F0502020204030204" pitchFamily="34" charset="0"/>
                <a:cs typeface="Times New Roman" panose="02020603050405020304" pitchFamily="18" charset="0"/>
              </a:rPr>
              <a:t>DE- SILTING OF DRAINAGE AT </a:t>
            </a:r>
            <a:r>
              <a:rPr lang="" sz="1600" b="1" i="1" dirty="0" smtClean="0">
                <a:latin typeface="Google"/>
                <a:ea typeface="Calibri" panose="020F0502020204030204" pitchFamily="34" charset="0"/>
                <a:cs typeface="Times New Roman" panose="02020603050405020304" pitchFamily="18" charset="0"/>
              </a:rPr>
              <a:t>SHAGARI YOLA SOUTH</a:t>
            </a:r>
            <a:endParaRPr lang="en-US" sz="1600" b="1" i="1" dirty="0">
              <a:latin typeface="Google"/>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53" y="3663042"/>
            <a:ext cx="3686503" cy="2806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1918345" y="5835555"/>
            <a:ext cx="1197764" cy="369332"/>
          </a:xfrm>
          <a:prstGeom prst="rect">
            <a:avLst/>
          </a:prstGeom>
        </p:spPr>
        <p:txBody>
          <a:bodyPr wrap="none">
            <a:spAutoFit/>
          </a:bodyPr>
          <a:lstStyle/>
          <a:p>
            <a:r>
              <a:rPr lang="en-US" dirty="0">
                <a:solidFill>
                  <a:schemeClr val="bg1"/>
                </a:solidFill>
                <a:latin typeface="Google"/>
                <a:ea typeface="Calibri" panose="020F0502020204030204" pitchFamily="34" charset="0"/>
                <a:cs typeface="Times New Roman" panose="02020603050405020304" pitchFamily="18" charset="0"/>
              </a:rPr>
              <a:t>BEFORE</a:t>
            </a:r>
            <a:r>
              <a:rPr lang="en-US" dirty="0">
                <a:latin typeface="Google"/>
                <a:ea typeface="Calibri" panose="020F0502020204030204" pitchFamily="34" charset="0"/>
                <a:cs typeface="Times New Roman" panose="02020603050405020304" pitchFamily="18" charset="0"/>
              </a:rPr>
              <a:t> </a:t>
            </a:r>
            <a:endParaRPr lang="en-US" dirty="0"/>
          </a:p>
        </p:txBody>
      </p:sp>
      <p:sp>
        <p:nvSpPr>
          <p:cNvPr id="10" name="Rectangle 9"/>
          <p:cNvSpPr/>
          <p:nvPr/>
        </p:nvSpPr>
        <p:spPr>
          <a:xfrm>
            <a:off x="5441168" y="5783098"/>
            <a:ext cx="1903085" cy="369332"/>
          </a:xfrm>
          <a:prstGeom prst="rect">
            <a:avLst/>
          </a:prstGeom>
        </p:spPr>
        <p:txBody>
          <a:bodyPr wrap="none">
            <a:spAutoFit/>
          </a:bodyPr>
          <a:lstStyle/>
          <a:p>
            <a:r>
              <a:rPr lang="en-US" dirty="0">
                <a:solidFill>
                  <a:schemeClr val="bg1"/>
                </a:solidFill>
                <a:latin typeface="Google"/>
                <a:ea typeface="Calibri" panose="020F0502020204030204" pitchFamily="34" charset="0"/>
                <a:cs typeface="Times New Roman" panose="02020603050405020304" pitchFamily="18" charset="0"/>
              </a:rPr>
              <a:t>THE PROCESS </a:t>
            </a:r>
            <a:endParaRPr lang="en-US" dirty="0">
              <a:solidFill>
                <a:schemeClr val="bg1"/>
              </a:solidFill>
            </a:endParaRPr>
          </a:p>
        </p:txBody>
      </p:sp>
      <p:sp>
        <p:nvSpPr>
          <p:cNvPr id="11" name="Rectangle 10"/>
          <p:cNvSpPr/>
          <p:nvPr/>
        </p:nvSpPr>
        <p:spPr>
          <a:xfrm>
            <a:off x="8620806" y="5835555"/>
            <a:ext cx="941283" cy="369332"/>
          </a:xfrm>
          <a:prstGeom prst="rect">
            <a:avLst/>
          </a:prstGeom>
        </p:spPr>
        <p:txBody>
          <a:bodyPr wrap="none">
            <a:spAutoFit/>
          </a:bodyPr>
          <a:lstStyle/>
          <a:p>
            <a:r>
              <a:rPr lang="en-US" dirty="0">
                <a:solidFill>
                  <a:srgbClr val="FFFFFF"/>
                </a:solidFill>
                <a:latin typeface="Google"/>
                <a:ea typeface="Calibri" panose="020F0502020204030204" pitchFamily="34" charset="0"/>
                <a:cs typeface="Times New Roman" panose="02020603050405020304" pitchFamily="18" charset="0"/>
              </a:rPr>
              <a:t>AFTER</a:t>
            </a:r>
            <a:endParaRPr lang="en-US" dirty="0"/>
          </a:p>
        </p:txBody>
      </p:sp>
    </p:spTree>
    <p:extLst>
      <p:ext uri="{BB962C8B-B14F-4D97-AF65-F5344CB8AC3E}">
        <p14:creationId xmlns:p14="http://schemas.microsoft.com/office/powerpoint/2010/main" val="829767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895" y="232191"/>
            <a:ext cx="10776857" cy="2768963"/>
          </a:xfrm>
          <a:prstGeom prst="rect">
            <a:avLst/>
          </a:prstGeom>
        </p:spPr>
        <p:txBody>
          <a:bodyPr wrap="square">
            <a:spAutoFit/>
          </a:bodyPr>
          <a:lstStyle/>
          <a:p>
            <a:pPr algn="ctr">
              <a:lnSpc>
                <a:spcPct val="115000"/>
              </a:lnSpc>
              <a:spcAft>
                <a:spcPts val="1000"/>
              </a:spcAft>
            </a:pPr>
            <a:r>
              <a:rPr lang="" sz="2400" dirty="0" smtClean="0">
                <a:solidFill>
                  <a:srgbClr val="C00000"/>
                </a:solidFill>
                <a:latin typeface="Google"/>
                <a:ea typeface="Calibri" panose="020F0502020204030204" pitchFamily="34" charset="0"/>
                <a:cs typeface="Times New Roman" panose="02020603050405020304" pitchFamily="18" charset="0"/>
              </a:rPr>
              <a:t>2024 Conti......</a:t>
            </a:r>
            <a:endParaRPr lang="" sz="2400" dirty="0">
              <a:latin typeface="Google"/>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 sz="2400" dirty="0" smtClean="0">
                <a:latin typeface="Google"/>
                <a:ea typeface="Calibri" panose="020F0502020204030204" pitchFamily="34" charset="0"/>
                <a:cs typeface="Times New Roman" panose="02020603050405020304" pitchFamily="18" charset="0"/>
              </a:rPr>
              <a:t>This administration graciously</a:t>
            </a:r>
            <a:r>
              <a:rPr lang="en-US" sz="2400" dirty="0" smtClean="0">
                <a:effectLst/>
                <a:latin typeface="Google"/>
                <a:ea typeface="Calibri" panose="020F0502020204030204" pitchFamily="34" charset="0"/>
                <a:cs typeface="Times New Roman" panose="02020603050405020304" pitchFamily="18" charset="0"/>
              </a:rPr>
              <a:t> approved the re-introduction of monthly environmental sanitation across the whole state in June this year. The exercise is currently going on seamlessly, which Her Excellency, the deputy Governor, Professor </a:t>
            </a:r>
            <a:r>
              <a:rPr lang="en-US" sz="2400" dirty="0" err="1" smtClean="0">
                <a:effectLst/>
                <a:latin typeface="Google"/>
                <a:ea typeface="Calibri" panose="020F0502020204030204" pitchFamily="34" charset="0"/>
                <a:cs typeface="Times New Roman" panose="02020603050405020304" pitchFamily="18" charset="0"/>
              </a:rPr>
              <a:t>Kaletapwa</a:t>
            </a:r>
            <a:r>
              <a:rPr lang="en-US" sz="2400" dirty="0" smtClean="0">
                <a:effectLst/>
                <a:latin typeface="Google"/>
                <a:ea typeface="Calibri" panose="020F0502020204030204" pitchFamily="34" charset="0"/>
                <a:cs typeface="Times New Roman" panose="02020603050405020304" pitchFamily="18" charset="0"/>
              </a:rPr>
              <a:t> G. </a:t>
            </a:r>
            <a:r>
              <a:rPr lang="en-US" sz="2400" dirty="0" err="1" smtClean="0">
                <a:effectLst/>
                <a:latin typeface="Google"/>
                <a:ea typeface="Calibri" panose="020F0502020204030204" pitchFamily="34" charset="0"/>
                <a:cs typeface="Times New Roman" panose="02020603050405020304" pitchFamily="18" charset="0"/>
              </a:rPr>
              <a:t>Farawta</a:t>
            </a:r>
            <a:r>
              <a:rPr lang="en-US" sz="2400" dirty="0" smtClean="0">
                <a:effectLst/>
                <a:latin typeface="Google"/>
                <a:ea typeface="Calibri" panose="020F0502020204030204" pitchFamily="34" charset="0"/>
                <a:cs typeface="Times New Roman" panose="02020603050405020304" pitchFamily="18" charset="0"/>
              </a:rPr>
              <a:t> is overseeing and all other commissioners, are members of the implementation committee.</a:t>
            </a:r>
            <a:endParaRPr lang="en-US" sz="2400" dirty="0">
              <a:effectLst/>
              <a:latin typeface="Google"/>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571" y="3108960"/>
            <a:ext cx="4245428" cy="3260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786" y="3122024"/>
            <a:ext cx="3365938" cy="323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895" y="3095897"/>
            <a:ext cx="3538459" cy="3320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062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ownloads\SANITATION COM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0152" y="280627"/>
            <a:ext cx="4461641" cy="310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HP\Downloads\SANITATION PIX DEPUYT GOVT.jpeg"/>
          <p:cNvPicPr/>
          <p:nvPr/>
        </p:nvPicPr>
        <p:blipFill>
          <a:blip r:embed="rId3">
            <a:extLst>
              <a:ext uri="{28A0092B-C50C-407E-A947-70E740481C1C}">
                <a14:useLocalDpi xmlns:a14="http://schemas.microsoft.com/office/drawing/2010/main" val="0"/>
              </a:ext>
            </a:extLst>
          </a:blip>
          <a:srcRect/>
          <a:stretch>
            <a:fillRect/>
          </a:stretch>
        </p:blipFill>
        <p:spPr bwMode="auto">
          <a:xfrm>
            <a:off x="448002" y="280627"/>
            <a:ext cx="6842760" cy="6301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153" y="3492062"/>
            <a:ext cx="4461640" cy="3090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385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89" y="2554015"/>
            <a:ext cx="5383925" cy="41620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544" y="472966"/>
            <a:ext cx="5872656" cy="4162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1242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193" y="2175640"/>
            <a:ext cx="5567855" cy="43118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98" y="2325412"/>
            <a:ext cx="5374457" cy="4162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1048954" y="727560"/>
            <a:ext cx="8341656" cy="993926"/>
          </a:xfrm>
          <a:prstGeom prst="rect">
            <a:avLst/>
          </a:prstGeom>
        </p:spPr>
        <p:txBody>
          <a:bodyPr wrap="square">
            <a:spAutoFit/>
          </a:bodyPr>
          <a:lstStyle/>
          <a:p>
            <a:pPr>
              <a:lnSpc>
                <a:spcPct val="107000"/>
              </a:lnSpc>
              <a:spcAft>
                <a:spcPts val="800"/>
              </a:spcAft>
            </a:pPr>
            <a:r>
              <a:rPr lang="en-US" sz="2800" b="1" i="1" dirty="0" smtClean="0">
                <a:latin typeface="Calibri" panose="020F0502020204030204" pitchFamily="34" charset="0"/>
                <a:ea typeface="Calibri" panose="020F0502020204030204" pitchFamily="34" charset="0"/>
                <a:cs typeface="Times New Roman" panose="02020603050405020304" pitchFamily="18" charset="0"/>
              </a:rPr>
              <a:t>D</a:t>
            </a:r>
            <a:r>
              <a:rPr lang="" sz="2800" b="1" i="1" dirty="0" smtClean="0">
                <a:latin typeface="Calibri" panose="020F0502020204030204" pitchFamily="34" charset="0"/>
                <a:ea typeface="Calibri" panose="020F0502020204030204" pitchFamily="34" charset="0"/>
                <a:cs typeface="Times New Roman" panose="02020603050405020304" pitchFamily="18" charset="0"/>
              </a:rPr>
              <a:t>e</a:t>
            </a:r>
            <a:r>
              <a:rPr lang="en-US" sz="2800" b="1" i="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i="1" dirty="0">
                <a:latin typeface="Calibri" panose="020F0502020204030204" pitchFamily="34" charset="0"/>
                <a:ea typeface="Calibri" panose="020F0502020204030204" pitchFamily="34" charset="0"/>
                <a:cs typeface="Times New Roman" panose="02020603050405020304" pitchFamily="18" charset="0"/>
              </a:rPr>
              <a:t>Silting of Blocked Drainage </a:t>
            </a:r>
            <a:r>
              <a:rPr lang="" sz="2800" b="1" i="1" dirty="0">
                <a:latin typeface="Calibri" panose="020F0502020204030204" pitchFamily="34" charset="0"/>
                <a:ea typeface="Calibri" panose="020F0502020204030204" pitchFamily="34" charset="0"/>
                <a:cs typeface="Times New Roman" panose="02020603050405020304" pitchFamily="18" charset="0"/>
              </a:rPr>
              <a:t>t</a:t>
            </a:r>
            <a:r>
              <a:rPr lang="" sz="2800" b="1" i="1" dirty="0" smtClean="0">
                <a:latin typeface="Calibri" panose="020F0502020204030204" pitchFamily="34" charset="0"/>
                <a:ea typeface="Calibri" panose="020F0502020204030204" pitchFamily="34" charset="0"/>
                <a:cs typeface="Times New Roman" panose="02020603050405020304" pitchFamily="18" charset="0"/>
              </a:rPr>
              <a:t>hat Over-flooded </a:t>
            </a:r>
            <a:r>
              <a:rPr lang="en-US" sz="2800" b="1" i="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i="1" dirty="0" err="1">
                <a:latin typeface="Calibri" panose="020F0502020204030204" pitchFamily="34" charset="0"/>
                <a:ea typeface="Calibri" panose="020F0502020204030204" pitchFamily="34" charset="0"/>
                <a:cs typeface="Times New Roman" panose="02020603050405020304" pitchFamily="18" charset="0"/>
              </a:rPr>
              <a:t>Jippu</a:t>
            </a:r>
            <a:r>
              <a:rPr lang="en-US" sz="2800" b="1" i="1" dirty="0">
                <a:latin typeface="Calibri" panose="020F0502020204030204" pitchFamily="34" charset="0"/>
                <a:ea typeface="Calibri" panose="020F0502020204030204" pitchFamily="34" charset="0"/>
                <a:cs typeface="Times New Roman" panose="02020603050405020304" pitchFamily="18" charset="0"/>
              </a:rPr>
              <a:t> </a:t>
            </a:r>
            <a:r>
              <a:rPr lang="en-US" sz="2800" b="1" i="1" dirty="0" smtClean="0">
                <a:latin typeface="Calibri" panose="020F0502020204030204" pitchFamily="34" charset="0"/>
                <a:ea typeface="Calibri" panose="020F0502020204030204" pitchFamily="34" charset="0"/>
                <a:cs typeface="Times New Roman" panose="02020603050405020304" pitchFamily="18" charset="0"/>
              </a:rPr>
              <a:t>Jam</a:t>
            </a:r>
            <a:r>
              <a:rPr lang="" sz="2800" b="1" i="1" dirty="0" smtClean="0">
                <a:latin typeface="Calibri" panose="020F0502020204030204" pitchFamily="34" charset="0"/>
                <a:ea typeface="Calibri" panose="020F0502020204030204" pitchFamily="34" charset="0"/>
                <a:cs typeface="Times New Roman" panose="02020603050405020304" pitchFamily="18" charset="0"/>
              </a:rPr>
              <a:t> Roundabout</a:t>
            </a:r>
            <a:r>
              <a:rPr lang="en-US" sz="2800" b="1" i="1"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i="1" dirty="0">
                <a:latin typeface="Calibri" panose="020F0502020204030204" pitchFamily="34" charset="0"/>
                <a:ea typeface="Calibri" panose="020F0502020204030204" pitchFamily="34" charset="0"/>
                <a:cs typeface="Times New Roman" panose="02020603050405020304" pitchFamily="18" charset="0"/>
              </a:rPr>
              <a:t>Yola </a:t>
            </a:r>
            <a:r>
              <a:rPr lang="en-US" sz="2800" b="1" i="1" dirty="0" smtClean="0">
                <a:latin typeface="Calibri" panose="020F0502020204030204" pitchFamily="34" charset="0"/>
                <a:ea typeface="Calibri" panose="020F0502020204030204" pitchFamily="34" charset="0"/>
                <a:cs typeface="Times New Roman" panose="02020603050405020304" pitchFamily="18" charset="0"/>
              </a:rPr>
              <a:t>South</a:t>
            </a:r>
            <a:r>
              <a:rPr lang="" sz="2800" b="1" i="1" dirty="0" smtClean="0">
                <a:latin typeface="Calibri" panose="020F0502020204030204" pitchFamily="34" charset="0"/>
                <a:ea typeface="Calibri" panose="020F0502020204030204" pitchFamily="34" charset="0"/>
                <a:cs typeface="Times New Roman" panose="02020603050405020304" pitchFamily="18" charset="0"/>
              </a:rPr>
              <a:t> </a:t>
            </a:r>
            <a:endParaRPr lang="en-US"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83958" y="5923829"/>
            <a:ext cx="1533528" cy="461665"/>
          </a:xfrm>
          <a:prstGeom prst="rect">
            <a:avLst/>
          </a:prstGeom>
        </p:spPr>
        <p:txBody>
          <a:bodyPr wrap="square">
            <a:spAutoFit/>
          </a:bodyPr>
          <a:lstStyle/>
          <a:p>
            <a:r>
              <a:rPr lang="en-US"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BEFORE</a:t>
            </a:r>
            <a:endParaRPr lang="en-US" sz="2400" b="1" i="1" dirty="0">
              <a:solidFill>
                <a:schemeClr val="bg1"/>
              </a:solidFill>
            </a:endParaRPr>
          </a:p>
        </p:txBody>
      </p:sp>
      <p:sp>
        <p:nvSpPr>
          <p:cNvPr id="9" name="Rectangle 8"/>
          <p:cNvSpPr/>
          <p:nvPr/>
        </p:nvSpPr>
        <p:spPr>
          <a:xfrm>
            <a:off x="6316488" y="5923829"/>
            <a:ext cx="987771" cy="470000"/>
          </a:xfrm>
          <a:prstGeom prst="rect">
            <a:avLst/>
          </a:prstGeom>
        </p:spPr>
        <p:txBody>
          <a:bodyPr wrap="none">
            <a:spAutoFit/>
          </a:bodyPr>
          <a:lstStyle/>
          <a:p>
            <a:pPr>
              <a:lnSpc>
                <a:spcPct val="107000"/>
              </a:lnSpc>
              <a:spcAft>
                <a:spcPts val="800"/>
              </a:spcAft>
            </a:pPr>
            <a:r>
              <a:rPr lang="en-US" sz="24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AFTER</a:t>
            </a:r>
            <a:endParaRPr lang="en-US"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447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7071" y="211511"/>
            <a:ext cx="9801272" cy="6508961"/>
          </a:xfrm>
          <a:prstGeom prst="rect">
            <a:avLst/>
          </a:prstGeom>
        </p:spPr>
        <p:txBody>
          <a:bodyPr wrap="square">
            <a:spAutoFit/>
          </a:bodyPr>
          <a:lstStyle/>
          <a:p>
            <a:pPr>
              <a:lnSpc>
                <a:spcPct val="107000"/>
              </a:lnSpc>
              <a:spcAft>
                <a:spcPts val="800"/>
              </a:spcAft>
            </a:pPr>
            <a:r>
              <a:rPr lang="" dirty="0" smtClean="0">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latin typeface="Calibri" panose="020F0502020204030204" pitchFamily="34" charset="0"/>
                <a:ea typeface="Calibri" panose="020F0502020204030204" pitchFamily="34" charset="0"/>
                <a:cs typeface="Times New Roman" panose="02020603050405020304" pitchFamily="18" charset="0"/>
              </a:rPr>
              <a:t>OUR </a:t>
            </a:r>
            <a:r>
              <a:rPr lang="en-US" sz="2800" b="1" dirty="0">
                <a:latin typeface="Calibri" panose="020F0502020204030204" pitchFamily="34" charset="0"/>
                <a:ea typeface="Calibri" panose="020F0502020204030204" pitchFamily="34" charset="0"/>
                <a:cs typeface="Times New Roman" panose="02020603050405020304" pitchFamily="18" charset="0"/>
              </a:rPr>
              <a:t>ROLE</a:t>
            </a:r>
          </a:p>
          <a:p>
            <a:pPr>
              <a:lnSpc>
                <a:spcPct val="107000"/>
              </a:lnSpc>
              <a:spcAft>
                <a:spcPts val="800"/>
              </a:spcAft>
            </a:pPr>
            <a:r>
              <a:rPr lang="en-US" sz="2800" dirty="0">
                <a:latin typeface="GoOGL"/>
                <a:ea typeface="Calibri" panose="020F0502020204030204" pitchFamily="34" charset="0"/>
                <a:cs typeface="Times New Roman" panose="02020603050405020304" pitchFamily="18" charset="0"/>
              </a:rPr>
              <a:t>Protection, Conservation and Management of the Environment.</a:t>
            </a:r>
          </a:p>
          <a:p>
            <a:pPr>
              <a:lnSpc>
                <a:spcPct val="107000"/>
              </a:lnSpc>
              <a:spcAft>
                <a:spcPts val="800"/>
              </a:spcAft>
            </a:pPr>
            <a:r>
              <a:rPr lang="en-US" sz="2800" dirty="0">
                <a:latin typeface="GoOGL"/>
                <a:ea typeface="Calibri" panose="020F0502020204030204" pitchFamily="34" charset="0"/>
                <a:cs typeface="Times New Roman" panose="02020603050405020304" pitchFamily="18" charset="0"/>
              </a:rPr>
              <a:t>These aligns with our mission to:</a:t>
            </a:r>
          </a:p>
          <a:p>
            <a:pPr marL="342900" marR="0" lvl="0" indent="-342900">
              <a:lnSpc>
                <a:spcPct val="107000"/>
              </a:lnSpc>
              <a:spcBef>
                <a:spcPts val="0"/>
              </a:spcBef>
              <a:spcAft>
                <a:spcPts val="0"/>
              </a:spcAft>
              <a:buFont typeface="+mj-lt"/>
              <a:buAutoNum type="romanLcPeriod"/>
            </a:pPr>
            <a:r>
              <a:rPr lang="en-US" sz="2800" dirty="0">
                <a:latin typeface="GoOGL"/>
                <a:ea typeface="Calibri" panose="020F0502020204030204" pitchFamily="34" charset="0"/>
                <a:cs typeface="Times New Roman" panose="02020603050405020304" pitchFamily="18" charset="0"/>
              </a:rPr>
              <a:t>See that that the people of adamawa consume clean water.</a:t>
            </a:r>
          </a:p>
          <a:p>
            <a:pPr marL="342900" marR="0" lvl="0" indent="-342900">
              <a:lnSpc>
                <a:spcPct val="107000"/>
              </a:lnSpc>
              <a:spcBef>
                <a:spcPts val="0"/>
              </a:spcBef>
              <a:spcAft>
                <a:spcPts val="0"/>
              </a:spcAft>
              <a:buFont typeface="+mj-lt"/>
              <a:buAutoNum type="romanLcPeriod"/>
            </a:pPr>
            <a:r>
              <a:rPr lang="en-US" sz="2800" dirty="0">
                <a:latin typeface="GoOGL"/>
                <a:ea typeface="Calibri" panose="020F0502020204030204" pitchFamily="34" charset="0"/>
                <a:cs typeface="Times New Roman" panose="02020603050405020304" pitchFamily="18" charset="0"/>
              </a:rPr>
              <a:t>Breath fresh and healthy air</a:t>
            </a:r>
          </a:p>
          <a:p>
            <a:r>
              <a:rPr lang="" sz="2800" dirty="0" smtClean="0">
                <a:latin typeface="GoOGL"/>
                <a:ea typeface="Calibri" panose="020F0502020204030204" pitchFamily="34" charset="0"/>
                <a:cs typeface="Times New Roman" panose="02020603050405020304" pitchFamily="18" charset="0"/>
              </a:rPr>
              <a:t>iii. </a:t>
            </a:r>
            <a:r>
              <a:rPr lang="en-US" sz="2800" dirty="0" smtClean="0">
                <a:latin typeface="GoOGL"/>
                <a:ea typeface="Calibri" panose="020F0502020204030204" pitchFamily="34" charset="0"/>
                <a:cs typeface="Times New Roman" panose="02020603050405020304" pitchFamily="18" charset="0"/>
              </a:rPr>
              <a:t>Sustain </a:t>
            </a:r>
            <a:r>
              <a:rPr lang="en-US" sz="2800" dirty="0">
                <a:latin typeface="GoOGL"/>
                <a:ea typeface="Calibri" panose="020F0502020204030204" pitchFamily="34" charset="0"/>
                <a:cs typeface="Times New Roman" panose="02020603050405020304" pitchFamily="18" charset="0"/>
              </a:rPr>
              <a:t>and manage our Abundant Natural Resources for Future </a:t>
            </a:r>
            <a:r>
              <a:rPr lang="en-US" sz="2800" dirty="0" smtClean="0">
                <a:latin typeface="GoOGL"/>
                <a:ea typeface="Calibri" panose="020F0502020204030204" pitchFamily="34" charset="0"/>
                <a:cs typeface="Times New Roman" panose="02020603050405020304" pitchFamily="18" charset="0"/>
              </a:rPr>
              <a:t>use.</a:t>
            </a:r>
            <a:endParaRPr lang="" sz="2800" dirty="0" smtClean="0">
              <a:latin typeface="GoOGL"/>
              <a:ea typeface="Calibri" panose="020F0502020204030204" pitchFamily="34" charset="0"/>
              <a:cs typeface="Times New Roman" panose="02020603050405020304" pitchFamily="18" charset="0"/>
            </a:endParaRPr>
          </a:p>
          <a:p>
            <a:endParaRPr lang="" sz="2800" dirty="0" smtClean="0">
              <a:latin typeface="Calibri" panose="020F0502020204030204" pitchFamily="34" charset="0"/>
              <a:cs typeface="Times New Roman" panose="02020603050405020304" pitchFamily="18" charset="0"/>
            </a:endParaRPr>
          </a:p>
          <a:p>
            <a:r>
              <a:rPr lang="en-US" sz="2400" dirty="0" smtClean="0"/>
              <a:t> </a:t>
            </a:r>
            <a:r>
              <a:rPr lang="" sz="2400" dirty="0" smtClean="0"/>
              <a:t>			</a:t>
            </a:r>
            <a:r>
              <a:rPr lang="en-US" sz="2800" b="1" dirty="0" smtClean="0">
                <a:latin typeface="GoOGL"/>
              </a:rPr>
              <a:t>VISION</a:t>
            </a:r>
            <a:r>
              <a:rPr lang="en-US" sz="2800" b="1" dirty="0">
                <a:latin typeface="GoOGL"/>
              </a:rPr>
              <a:t>:</a:t>
            </a:r>
          </a:p>
          <a:p>
            <a:r>
              <a:rPr lang="en-US" sz="2800" dirty="0">
                <a:latin typeface="GoOGL"/>
              </a:rPr>
              <a:t>To ensure that Adamawa State develops in harmony with the Environment for the overall benefits of its </a:t>
            </a:r>
            <a:r>
              <a:rPr lang="en-US" sz="2800" dirty="0" smtClean="0">
                <a:latin typeface="GoOGL"/>
              </a:rPr>
              <a:t>citizens</a:t>
            </a:r>
            <a:endParaRPr lang="en-US" sz="2800" dirty="0" smtClean="0">
              <a:latin typeface="GoOGL"/>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531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332" y="746351"/>
            <a:ext cx="8954815" cy="3947747"/>
          </a:xfrm>
          <a:prstGeom prst="rect">
            <a:avLst/>
          </a:prstGeom>
        </p:spPr>
        <p:txBody>
          <a:bodyPr wrap="square">
            <a:spAutoFit/>
          </a:bodyPr>
          <a:lstStyle/>
          <a:p>
            <a:pPr algn="ctr">
              <a:lnSpc>
                <a:spcPct val="115000"/>
              </a:lnSpc>
              <a:spcAft>
                <a:spcPts val="1000"/>
              </a:spcAft>
            </a:pPr>
            <a:r>
              <a:rPr lang="" sz="2800" dirty="0" smtClean="0">
                <a:solidFill>
                  <a:srgbClr val="C00000"/>
                </a:solidFill>
                <a:latin typeface="Google"/>
                <a:ea typeface="Calibri" panose="020F0502020204030204" pitchFamily="34" charset="0"/>
                <a:cs typeface="Times New Roman" panose="02020603050405020304" pitchFamily="18" charset="0"/>
              </a:rPr>
              <a:t>2024 Conti......</a:t>
            </a:r>
            <a:endParaRPr lang="" sz="2800" dirty="0" smtClean="0">
              <a:latin typeface="Google"/>
              <a:ea typeface="Calibri" panose="020F0502020204030204" pitchFamily="34" charset="0"/>
              <a:cs typeface="Times New Roman" panose="02020603050405020304" pitchFamily="18" charset="0"/>
            </a:endParaRPr>
          </a:p>
          <a:p>
            <a:pPr marR="0" lvl="0" algn="just">
              <a:lnSpc>
                <a:spcPct val="150000"/>
              </a:lnSpc>
              <a:spcBef>
                <a:spcPts val="0"/>
              </a:spcBef>
              <a:spcAft>
                <a:spcPts val="1000"/>
              </a:spcAft>
            </a:pPr>
            <a:r>
              <a:rPr lang="" sz="2400" dirty="0" smtClean="0">
                <a:effectLst/>
                <a:latin typeface="Google"/>
                <a:ea typeface="Calibri" panose="020F0502020204030204" pitchFamily="34" charset="0"/>
                <a:cs typeface="Times New Roman" panose="02020603050405020304" pitchFamily="18" charset="0"/>
              </a:rPr>
              <a:t> </a:t>
            </a:r>
            <a:r>
              <a:rPr lang="en-US" sz="2800" dirty="0" smtClean="0">
                <a:effectLst/>
                <a:latin typeface="Google"/>
                <a:ea typeface="Calibri" panose="020F0502020204030204" pitchFamily="34" charset="0"/>
                <a:cs typeface="Times New Roman" panose="02020603050405020304" pitchFamily="18" charset="0"/>
              </a:rPr>
              <a:t>Consequent upon His Excellency’s issuance of executive order banning the activities of scavengers in the state, His Excellency has approved the constitution of a Committee to enforce the ban. The committee has since been inaugurated to that effect  </a:t>
            </a:r>
          </a:p>
        </p:txBody>
      </p:sp>
    </p:spTree>
    <p:extLst>
      <p:ext uri="{BB962C8B-B14F-4D97-AF65-F5344CB8AC3E}">
        <p14:creationId xmlns:p14="http://schemas.microsoft.com/office/powerpoint/2010/main" val="4267041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8505" y="0"/>
            <a:ext cx="11077303" cy="3618426"/>
          </a:xfrm>
          <a:prstGeom prst="rect">
            <a:avLst/>
          </a:prstGeom>
        </p:spPr>
        <p:txBody>
          <a:bodyPr wrap="square">
            <a:spAutoFit/>
          </a:bodyPr>
          <a:lstStyle/>
          <a:p>
            <a:pPr algn="ctr">
              <a:lnSpc>
                <a:spcPct val="115000"/>
              </a:lnSpc>
              <a:spcAft>
                <a:spcPts val="1000"/>
              </a:spcAft>
            </a:pPr>
            <a:r>
              <a:rPr lang="" sz="2400" dirty="0" smtClean="0">
                <a:solidFill>
                  <a:srgbClr val="C00000"/>
                </a:solidFill>
                <a:latin typeface="Google"/>
                <a:ea typeface="Calibri" panose="020F0502020204030204" pitchFamily="34" charset="0"/>
                <a:cs typeface="Times New Roman" panose="02020603050405020304" pitchFamily="18" charset="0"/>
              </a:rPr>
              <a:t>2024 Conti......</a:t>
            </a:r>
            <a:endParaRPr lang=""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 sz="24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400" dirty="0" smtClean="0">
                <a:effectLst/>
                <a:latin typeface="Goole"/>
                <a:ea typeface="Calibri" panose="020F0502020204030204" pitchFamily="34" charset="0"/>
                <a:cs typeface="Times New Roman" panose="02020603050405020304" pitchFamily="18" charset="0"/>
              </a:rPr>
              <a:t>The </a:t>
            </a:r>
            <a:r>
              <a:rPr lang="" sz="2400" dirty="0" smtClean="0">
                <a:latin typeface="Goole"/>
                <a:ea typeface="Calibri" panose="020F0502020204030204" pitchFamily="34" charset="0"/>
                <a:cs typeface="Times New Roman" panose="02020603050405020304" pitchFamily="18" charset="0"/>
              </a:rPr>
              <a:t>present administration</a:t>
            </a:r>
            <a:r>
              <a:rPr lang="en-US" sz="2400" dirty="0" smtClean="0">
                <a:effectLst/>
                <a:latin typeface="Goole"/>
                <a:ea typeface="Calibri" panose="020F0502020204030204" pitchFamily="34" charset="0"/>
                <a:cs typeface="Times New Roman" panose="02020603050405020304" pitchFamily="18" charset="0"/>
              </a:rPr>
              <a:t> responded to the recent outbreak of cholera in the state. Cholera is regarded as an environmental Health emergency, therefore the Ministry embarked on decontamination and fumigation of all areas affected by this epidemic and other public places within Yola North and South. Areas mostly affected include, </a:t>
            </a:r>
            <a:r>
              <a:rPr lang="en-US" sz="2400" dirty="0" err="1" smtClean="0">
                <a:effectLst/>
                <a:latin typeface="Goole"/>
                <a:ea typeface="Calibri" panose="020F0502020204030204" pitchFamily="34" charset="0"/>
                <a:cs typeface="Times New Roman" panose="02020603050405020304" pitchFamily="18" charset="0"/>
              </a:rPr>
              <a:t>Ajiya</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Alkalawa</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Rumde</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Doubeli</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Jambutu</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Luggere</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Gwadabawa</a:t>
            </a:r>
            <a:r>
              <a:rPr lang="en-US" sz="2400" dirty="0" smtClean="0">
                <a:effectLst/>
                <a:latin typeface="Goole"/>
                <a:ea typeface="Calibri" panose="020F0502020204030204" pitchFamily="34" charset="0"/>
                <a:cs typeface="Times New Roman" panose="02020603050405020304" pitchFamily="18" charset="0"/>
              </a:rPr>
              <a:t> Ward, </a:t>
            </a:r>
            <a:r>
              <a:rPr lang="en-US" sz="2400" dirty="0" err="1" smtClean="0">
                <a:effectLst/>
                <a:latin typeface="Goole"/>
                <a:ea typeface="Calibri" panose="020F0502020204030204" pitchFamily="34" charset="0"/>
                <a:cs typeface="Times New Roman" panose="02020603050405020304" pitchFamily="18" charset="0"/>
              </a:rPr>
              <a:t>Limawa</a:t>
            </a:r>
            <a:r>
              <a:rPr lang="en-US" sz="2400" dirty="0" smtClean="0">
                <a:effectLst/>
                <a:latin typeface="Goole"/>
                <a:ea typeface="Calibri" panose="020F0502020204030204" pitchFamily="34" charset="0"/>
                <a:cs typeface="Times New Roman" panose="02020603050405020304" pitchFamily="18" charset="0"/>
              </a:rPr>
              <a:t> Ward, and </a:t>
            </a:r>
            <a:r>
              <a:rPr lang="en-US" sz="2400" dirty="0" err="1" smtClean="0">
                <a:effectLst/>
                <a:latin typeface="Goole"/>
                <a:ea typeface="Calibri" panose="020F0502020204030204" pitchFamily="34" charset="0"/>
                <a:cs typeface="Times New Roman" panose="02020603050405020304" pitchFamily="18" charset="0"/>
              </a:rPr>
              <a:t>Yelwa</a:t>
            </a:r>
            <a:r>
              <a:rPr lang="en-US" sz="2400" dirty="0" smtClean="0">
                <a:effectLst/>
                <a:latin typeface="Goole"/>
                <a:ea typeface="Calibri" panose="020F0502020204030204" pitchFamily="34" charset="0"/>
                <a:cs typeface="Times New Roman" panose="02020603050405020304" pitchFamily="18" charset="0"/>
              </a:rPr>
              <a:t> Ward.</a:t>
            </a:r>
            <a:endParaRPr lang="en-US" sz="2400" dirty="0">
              <a:effectLst/>
              <a:latin typeface="Goole"/>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876" y="3540512"/>
            <a:ext cx="5443384" cy="3012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05" y="3481815"/>
            <a:ext cx="4953302" cy="3012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010103" y="6440214"/>
            <a:ext cx="7425559" cy="388696"/>
          </a:xfrm>
          <a:prstGeom prst="rect">
            <a:avLst/>
          </a:prstGeom>
        </p:spPr>
        <p:txBody>
          <a:bodyPr wrap="square">
            <a:spAutoFit/>
          </a:bodyPr>
          <a:lstStyle/>
          <a:p>
            <a:pPr>
              <a:lnSpc>
                <a:spcPct val="107000"/>
              </a:lnSpc>
              <a:spcAft>
                <a:spcPts val="80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Fumigation and decontamination @ </a:t>
            </a:r>
            <a:r>
              <a:rPr lang="en-US" b="1" dirty="0" err="1" smtClean="0">
                <a:latin typeface="Calibri" panose="020F0502020204030204" pitchFamily="34" charset="0"/>
                <a:ea typeface="Calibri" panose="020F0502020204030204" pitchFamily="34" charset="0"/>
                <a:cs typeface="Times New Roman" panose="02020603050405020304" pitchFamily="18" charset="0"/>
              </a:rPr>
              <a:t>Alkalawa</a:t>
            </a:r>
            <a:r>
              <a:rPr lang="en-US" b="1" dirty="0" smtClean="0">
                <a:latin typeface="Calibri" panose="020F0502020204030204" pitchFamily="34" charset="0"/>
                <a:ea typeface="Calibri" panose="020F0502020204030204" pitchFamily="34" charset="0"/>
                <a:cs typeface="Times New Roman" panose="02020603050405020304" pitchFamily="18" charset="0"/>
              </a:rPr>
              <a:t> and </a:t>
            </a:r>
            <a:r>
              <a:rPr lang="en-US" b="1" dirty="0" err="1" smtClean="0">
                <a:latin typeface="Calibri" panose="020F0502020204030204" pitchFamily="34" charset="0"/>
                <a:ea typeface="Calibri" panose="020F0502020204030204" pitchFamily="34" charset="0"/>
                <a:cs typeface="Times New Roman" panose="02020603050405020304" pitchFamily="18" charset="0"/>
              </a:rPr>
              <a:t>Gwadabawa</a:t>
            </a:r>
            <a:r>
              <a:rPr lang="en-US" b="1" dirty="0" smtClean="0">
                <a:latin typeface="Calibri" panose="020F0502020204030204" pitchFamily="34" charset="0"/>
                <a:ea typeface="Calibri" panose="020F0502020204030204" pitchFamily="34" charset="0"/>
                <a:cs typeface="Times New Roman" panose="02020603050405020304" pitchFamily="18" charset="0"/>
              </a:rPr>
              <a:t> Wards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3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8442" y="352548"/>
            <a:ext cx="9435662" cy="2308324"/>
          </a:xfrm>
          <a:prstGeom prst="rect">
            <a:avLst/>
          </a:prstGeom>
        </p:spPr>
        <p:txBody>
          <a:bodyPr wrap="square">
            <a:spAutoFit/>
          </a:bodyPr>
          <a:lstStyle/>
          <a:p>
            <a:r>
              <a:rPr lang="" sz="2400" dirty="0">
                <a:solidFill>
                  <a:srgbClr val="C00000"/>
                </a:solidFill>
                <a:latin typeface="Google"/>
                <a:ea typeface="Calibri" panose="020F0502020204030204" pitchFamily="34" charset="0"/>
                <a:cs typeface="Times New Roman" panose="02020603050405020304" pitchFamily="18" charset="0"/>
              </a:rPr>
              <a:t>2024 Conti</a:t>
            </a:r>
            <a:r>
              <a:rPr lang="" sz="2400" dirty="0" smtClean="0">
                <a:solidFill>
                  <a:srgbClr val="C00000"/>
                </a:solidFill>
                <a:latin typeface="Google"/>
                <a:ea typeface="Calibri" panose="020F0502020204030204" pitchFamily="34" charset="0"/>
                <a:cs typeface="Times New Roman" panose="02020603050405020304" pitchFamily="18" charset="0"/>
              </a:rPr>
              <a:t>......</a:t>
            </a:r>
            <a:endParaRPr lang="" sz="2400" dirty="0" smtClean="0">
              <a:latin typeface="Google"/>
              <a:ea typeface="Calibri" panose="020F0502020204030204" pitchFamily="34" charset="0"/>
              <a:cs typeface="Times New Roman" panose="02020603050405020304" pitchFamily="18" charset="0"/>
            </a:endParaRPr>
          </a:p>
          <a:p>
            <a:pPr algn="just"/>
            <a:r>
              <a:rPr lang="en-US" sz="2400" dirty="0" smtClean="0">
                <a:latin typeface="Google"/>
                <a:ea typeface="Calibri" panose="020F0502020204030204" pitchFamily="34" charset="0"/>
                <a:cs typeface="Times New Roman" panose="02020603050405020304" pitchFamily="18" charset="0"/>
              </a:rPr>
              <a:t>As </a:t>
            </a:r>
            <a:r>
              <a:rPr lang="en-US" sz="2400" dirty="0">
                <a:latin typeface="Google"/>
                <a:ea typeface="Calibri" panose="020F0502020204030204" pitchFamily="34" charset="0"/>
                <a:cs typeface="Times New Roman" panose="02020603050405020304" pitchFamily="18" charset="0"/>
              </a:rPr>
              <a:t>a result of the supervisory role played by the Ministry of </a:t>
            </a:r>
            <a:r>
              <a:rPr lang="en-US" sz="2400" dirty="0" smtClean="0">
                <a:latin typeface="Google"/>
                <a:ea typeface="Calibri" panose="020F0502020204030204" pitchFamily="34" charset="0"/>
                <a:cs typeface="Times New Roman" panose="02020603050405020304" pitchFamily="18" charset="0"/>
              </a:rPr>
              <a:t>Environment </a:t>
            </a:r>
            <a:r>
              <a:rPr lang="en-US" sz="2400" dirty="0">
                <a:latin typeface="Google"/>
                <a:ea typeface="Calibri" panose="020F0502020204030204" pitchFamily="34" charset="0"/>
                <a:cs typeface="Times New Roman" panose="02020603050405020304" pitchFamily="18" charset="0"/>
              </a:rPr>
              <a:t>on Afforestation which placed Adamawa ACReSAL as the best state in implementation of ACReSAL program as a result, the Ministry obtained sponsorship from ACReSAL for training on Project Management in Paris France in the month of April this year</a:t>
            </a:r>
            <a:endParaRPr lang="en-US" sz="2400" dirty="0">
              <a:latin typeface="Google"/>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823" y="2834148"/>
            <a:ext cx="4521130" cy="3306377"/>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683" y="2834148"/>
            <a:ext cx="4661572" cy="3341698"/>
          </a:xfrm>
          <a:prstGeom prst="rect">
            <a:avLst/>
          </a:prstGeom>
          <a:ln>
            <a:noFill/>
          </a:ln>
          <a:effectLst>
            <a:softEdge rad="112500"/>
          </a:effectLst>
        </p:spPr>
      </p:pic>
      <p:sp>
        <p:nvSpPr>
          <p:cNvPr id="8" name="Rectangle 7"/>
          <p:cNvSpPr/>
          <p:nvPr/>
        </p:nvSpPr>
        <p:spPr>
          <a:xfrm>
            <a:off x="2921115" y="6349123"/>
            <a:ext cx="5130572" cy="388696"/>
          </a:xfrm>
          <a:prstGeom prst="rect">
            <a:avLst/>
          </a:prstGeom>
        </p:spPr>
        <p:txBody>
          <a:bodyPr wrap="none">
            <a:spAutoFit/>
          </a:bodyPr>
          <a:lstStyle/>
          <a:p>
            <a:pPr>
              <a:lnSpc>
                <a:spcPct val="107000"/>
              </a:lnSpc>
              <a:spcAft>
                <a:spcPts val="800"/>
              </a:spcAft>
            </a:pPr>
            <a:r>
              <a:rPr lang="en-US" b="1" i="1" dirty="0">
                <a:latin typeface="Google"/>
                <a:ea typeface="Calibri" panose="020F0502020204030204" pitchFamily="34" charset="0"/>
                <a:cs typeface="Times New Roman" panose="02020603050405020304" pitchFamily="18" charset="0"/>
              </a:rPr>
              <a:t>Project Management </a:t>
            </a:r>
            <a:r>
              <a:rPr lang="" b="1" i="1" dirty="0" smtClean="0">
                <a:latin typeface="Google"/>
                <a:ea typeface="Calibri" panose="020F0502020204030204" pitchFamily="34" charset="0"/>
                <a:cs typeface="Times New Roman" panose="02020603050405020304" pitchFamily="18" charset="0"/>
              </a:rPr>
              <a:t>T</a:t>
            </a:r>
            <a:r>
              <a:rPr lang="en-US" b="1" i="1" dirty="0" smtClean="0">
                <a:latin typeface="Google"/>
                <a:ea typeface="Calibri" panose="020F0502020204030204" pitchFamily="34" charset="0"/>
                <a:cs typeface="Times New Roman" panose="02020603050405020304" pitchFamily="18" charset="0"/>
              </a:rPr>
              <a:t>raining </a:t>
            </a:r>
            <a:r>
              <a:rPr lang="en-US" b="1" i="1" dirty="0">
                <a:latin typeface="Google"/>
                <a:ea typeface="Calibri" panose="020F0502020204030204" pitchFamily="34" charset="0"/>
                <a:cs typeface="Times New Roman" panose="02020603050405020304" pitchFamily="18" charset="0"/>
              </a:rPr>
              <a:t>in Paris France</a:t>
            </a:r>
            <a:endParaRPr lang="en-US" sz="1200" b="1" i="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3102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469" y="128653"/>
            <a:ext cx="9014364" cy="2768963"/>
          </a:xfrm>
          <a:prstGeom prst="rect">
            <a:avLst/>
          </a:prstGeom>
        </p:spPr>
        <p:txBody>
          <a:bodyPr wrap="square">
            <a:spAutoFit/>
          </a:bodyPr>
          <a:lstStyle/>
          <a:p>
            <a:pPr algn="just">
              <a:lnSpc>
                <a:spcPct val="115000"/>
              </a:lnSpc>
              <a:spcAft>
                <a:spcPts val="1000"/>
              </a:spcAft>
            </a:pPr>
            <a:r>
              <a:rPr lang="" sz="2400" dirty="0">
                <a:solidFill>
                  <a:srgbClr val="C00000"/>
                </a:solidFill>
                <a:latin typeface="Google"/>
                <a:ea typeface="Calibri" panose="020F0502020204030204" pitchFamily="34" charset="0"/>
                <a:cs typeface="Times New Roman" panose="02020603050405020304" pitchFamily="18" charset="0"/>
              </a:rPr>
              <a:t>2024 Conti</a:t>
            </a:r>
            <a:r>
              <a:rPr lang="" sz="2400" dirty="0" smtClean="0">
                <a:solidFill>
                  <a:srgbClr val="C00000"/>
                </a:solidFill>
                <a:latin typeface="Google"/>
                <a:ea typeface="Calibri" panose="020F0502020204030204" pitchFamily="34" charset="0"/>
                <a:cs typeface="Times New Roman" panose="02020603050405020304" pitchFamily="18" charset="0"/>
              </a:rPr>
              <a:t>......</a:t>
            </a:r>
            <a:endParaRPr lang="" sz="2400" dirty="0" smtClean="0">
              <a:latin typeface="Google"/>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 sz="2400" dirty="0" smtClean="0">
                <a:latin typeface="Google"/>
                <a:ea typeface="Calibri" panose="020F0502020204030204" pitchFamily="34" charset="0"/>
                <a:cs typeface="Times New Roman" panose="02020603050405020304" pitchFamily="18" charset="0"/>
              </a:rPr>
              <a:t> This administration was actively represented at COP 28 and 29, and our participation gave us the privilege to liase with other  states to </a:t>
            </a:r>
            <a:r>
              <a:rPr lang="en-US" sz="2400" dirty="0" smtClean="0">
                <a:latin typeface="Google"/>
                <a:ea typeface="Calibri" panose="020F0502020204030204" pitchFamily="34" charset="0"/>
                <a:cs typeface="Times New Roman" panose="02020603050405020304" pitchFamily="18" charset="0"/>
              </a:rPr>
              <a:t>convince </a:t>
            </a:r>
            <a:r>
              <a:rPr lang="en-US" sz="2400" dirty="0">
                <a:latin typeface="Google"/>
                <a:ea typeface="Calibri" panose="020F0502020204030204" pitchFamily="34" charset="0"/>
                <a:cs typeface="Times New Roman" panose="02020603050405020304" pitchFamily="18" charset="0"/>
              </a:rPr>
              <a:t>European Investment Bank (EIB) to support </a:t>
            </a:r>
            <a:r>
              <a:rPr lang="en-US" sz="2400" dirty="0" smtClean="0">
                <a:latin typeface="Google"/>
                <a:ea typeface="Calibri" panose="020F0502020204030204" pitchFamily="34" charset="0"/>
                <a:cs typeface="Times New Roman" panose="02020603050405020304" pitchFamily="18" charset="0"/>
              </a:rPr>
              <a:t>NEWMAP</a:t>
            </a:r>
            <a:r>
              <a:rPr lang="" sz="2400" dirty="0" smtClean="0">
                <a:latin typeface="Google"/>
                <a:ea typeface="Calibri" panose="020F0502020204030204" pitchFamily="34" charset="0"/>
                <a:cs typeface="Times New Roman" panose="02020603050405020304" pitchFamily="18" charset="0"/>
              </a:rPr>
              <a:t> additional financing </a:t>
            </a:r>
            <a:r>
              <a:rPr lang="en-US" sz="2400" dirty="0" smtClean="0">
                <a:latin typeface="Google"/>
                <a:ea typeface="Calibri" panose="020F0502020204030204" pitchFamily="34" charset="0"/>
                <a:cs typeface="Times New Roman" panose="02020603050405020304" pitchFamily="18" charset="0"/>
              </a:rPr>
              <a:t> </a:t>
            </a:r>
            <a:r>
              <a:rPr lang="en-US" sz="2400" dirty="0">
                <a:latin typeface="Google"/>
                <a:ea typeface="Calibri" panose="020F0502020204030204" pitchFamily="34" charset="0"/>
                <a:cs typeface="Times New Roman" panose="02020603050405020304" pitchFamily="18" charset="0"/>
              </a:rPr>
              <a:t>which the state Government has approved the participation of </a:t>
            </a:r>
            <a:r>
              <a:rPr lang="" sz="2400" dirty="0" smtClean="0">
                <a:latin typeface="Google"/>
                <a:ea typeface="Calibri" panose="020F0502020204030204" pitchFamily="34" charset="0"/>
                <a:cs typeface="Times New Roman" panose="02020603050405020304" pitchFamily="18" charset="0"/>
              </a:rPr>
              <a:t>Adamawa</a:t>
            </a:r>
            <a:r>
              <a:rPr lang="en-US" sz="2400" dirty="0" smtClean="0">
                <a:latin typeface="Google"/>
                <a:ea typeface="Calibri" panose="020F0502020204030204" pitchFamily="34" charset="0"/>
                <a:cs typeface="Times New Roman" panose="02020603050405020304" pitchFamily="18" charset="0"/>
              </a:rPr>
              <a:t> </a:t>
            </a:r>
            <a:r>
              <a:rPr lang="en-US" sz="2400" dirty="0">
                <a:latin typeface="Google"/>
                <a:ea typeface="Calibri" panose="020F0502020204030204" pitchFamily="34" charset="0"/>
                <a:cs typeface="Times New Roman" panose="02020603050405020304" pitchFamily="18" charset="0"/>
              </a:rPr>
              <a:t>state.</a:t>
            </a:r>
            <a:endParaRPr lang="en-US" sz="2400" dirty="0">
              <a:effectLst/>
              <a:latin typeface="Google"/>
              <a:ea typeface="Calibri" panose="020F0502020204030204" pitchFamily="34" charset="0"/>
              <a:cs typeface="Times New Roman" panose="02020603050405020304" pitchFamily="18" charset="0"/>
            </a:endParaRPr>
          </a:p>
        </p:txBody>
      </p:sp>
      <p:pic>
        <p:nvPicPr>
          <p:cNvPr id="6" name="Picture 5" descr="C:\Users\HP\Downloads\COPS 28 4.jpeg"/>
          <p:cNvPicPr/>
          <p:nvPr/>
        </p:nvPicPr>
        <p:blipFill>
          <a:blip r:embed="rId2">
            <a:extLst>
              <a:ext uri="{28A0092B-C50C-407E-A947-70E740481C1C}">
                <a14:useLocalDpi xmlns:a14="http://schemas.microsoft.com/office/drawing/2010/main" val="0"/>
              </a:ext>
            </a:extLst>
          </a:blip>
          <a:srcRect/>
          <a:stretch>
            <a:fillRect/>
          </a:stretch>
        </p:blipFill>
        <p:spPr bwMode="auto">
          <a:xfrm>
            <a:off x="5488435" y="2787724"/>
            <a:ext cx="4698124" cy="3467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3119539" y="6254902"/>
            <a:ext cx="4717958" cy="367216"/>
          </a:xfrm>
          <a:prstGeom prst="rect">
            <a:avLst/>
          </a:prstGeom>
        </p:spPr>
        <p:txBody>
          <a:bodyPr wrap="none">
            <a:spAutoFit/>
          </a:bodyPr>
          <a:lstStyle/>
          <a:p>
            <a:pPr>
              <a:lnSpc>
                <a:spcPct val="107000"/>
              </a:lnSpc>
              <a:spcAft>
                <a:spcPts val="800"/>
              </a:spcAft>
            </a:pPr>
            <a:r>
              <a:rPr lang="en-US" b="1" i="1" dirty="0">
                <a:latin typeface="Google"/>
                <a:ea typeface="Calibri" panose="020F0502020204030204" pitchFamily="34" charset="0"/>
                <a:cs typeface="Times New Roman" panose="02020603050405020304" pitchFamily="18" charset="0"/>
              </a:rPr>
              <a:t>Presentation and </a:t>
            </a:r>
            <a:r>
              <a:rPr lang="en-US" b="1" i="1" dirty="0" err="1">
                <a:latin typeface="Google"/>
                <a:ea typeface="Calibri" panose="020F0502020204030204" pitchFamily="34" charset="0"/>
                <a:cs typeface="Times New Roman" panose="02020603050405020304" pitchFamily="18" charset="0"/>
              </a:rPr>
              <a:t>Negotiatoin</a:t>
            </a:r>
            <a:r>
              <a:rPr lang="en-US" b="1" i="1" dirty="0">
                <a:latin typeface="Google"/>
                <a:ea typeface="Calibri" panose="020F0502020204030204" pitchFamily="34" charset="0"/>
                <a:cs typeface="Times New Roman" panose="02020603050405020304" pitchFamily="18" charset="0"/>
              </a:rPr>
              <a:t> @ COPS 28</a:t>
            </a:r>
            <a:endParaRPr lang="en-US" b="1" i="1" dirty="0">
              <a:effectLst/>
              <a:latin typeface="Google"/>
              <a:ea typeface="Calibri" panose="020F0502020204030204" pitchFamily="34" charset="0"/>
              <a:cs typeface="Times New Roman" panose="02020603050405020304" pitchFamily="18" charset="0"/>
            </a:endParaRPr>
          </a:p>
        </p:txBody>
      </p:sp>
      <p:pic>
        <p:nvPicPr>
          <p:cNvPr id="8" name="Picture 7" descr="C:\Users\HP\Downloads\COPS 28.jpeg"/>
          <p:cNvPicPr/>
          <p:nvPr/>
        </p:nvPicPr>
        <p:blipFill>
          <a:blip r:embed="rId3">
            <a:extLst>
              <a:ext uri="{28A0092B-C50C-407E-A947-70E740481C1C}">
                <a14:useLocalDpi xmlns:a14="http://schemas.microsoft.com/office/drawing/2010/main" val="0"/>
              </a:ext>
            </a:extLst>
          </a:blip>
          <a:srcRect/>
          <a:stretch>
            <a:fillRect/>
          </a:stretch>
        </p:blipFill>
        <p:spPr bwMode="auto">
          <a:xfrm>
            <a:off x="594469" y="2785819"/>
            <a:ext cx="4140243" cy="3469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69355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4428" y="228461"/>
            <a:ext cx="9404131" cy="2068195"/>
          </a:xfrm>
          <a:prstGeom prst="rect">
            <a:avLst/>
          </a:prstGeom>
        </p:spPr>
        <p:txBody>
          <a:bodyPr wrap="square">
            <a:spAutoFit/>
          </a:bodyPr>
          <a:lstStyle/>
          <a:p>
            <a:pPr marR="0" lvl="0" algn="just">
              <a:lnSpc>
                <a:spcPct val="107000"/>
              </a:lnSpc>
              <a:spcBef>
                <a:spcPts val="0"/>
              </a:spcBef>
              <a:spcAft>
                <a:spcPts val="800"/>
              </a:spcAft>
            </a:pPr>
            <a:r>
              <a:rPr lang="" sz="2400" dirty="0" smtClean="0">
                <a:latin typeface="Google"/>
                <a:ea typeface="Calibri" panose="020F0502020204030204" pitchFamily="34" charset="0"/>
                <a:cs typeface="Times New Roman" panose="02020603050405020304" pitchFamily="18" charset="0"/>
              </a:rPr>
              <a:t> This administration graciously </a:t>
            </a:r>
            <a:r>
              <a:rPr lang="en-US" sz="2400" dirty="0" smtClean="0">
                <a:latin typeface="Google"/>
                <a:ea typeface="Calibri" panose="020F0502020204030204" pitchFamily="34" charset="0"/>
                <a:cs typeface="Times New Roman" panose="02020603050405020304" pitchFamily="18" charset="0"/>
              </a:rPr>
              <a:t>approved </a:t>
            </a:r>
            <a:r>
              <a:rPr lang="en-US" sz="2400" dirty="0">
                <a:latin typeface="Google"/>
                <a:ea typeface="Calibri" panose="020F0502020204030204" pitchFamily="34" charset="0"/>
                <a:cs typeface="Times New Roman" panose="02020603050405020304" pitchFamily="18" charset="0"/>
              </a:rPr>
              <a:t>Adamawa state Green Initiative Program and the establishment of Fresh Air Recreational Park at the State Capital in 2023. This project in addition to mitigating climate change, will enhance aesthetic beauty of the State Capital and provide recreational facilities for the citizenry.  </a:t>
            </a:r>
            <a:endParaRPr lang="en-US" sz="2400" dirty="0">
              <a:effectLst/>
              <a:latin typeface="Google"/>
              <a:ea typeface="Calibri" panose="020F0502020204030204" pitchFamily="34" charset="0"/>
              <a:cs typeface="Times New Roman" panose="02020603050405020304" pitchFamily="18" charset="0"/>
            </a:endParaRPr>
          </a:p>
        </p:txBody>
      </p:sp>
      <p:pic>
        <p:nvPicPr>
          <p:cNvPr id="6" name="Picture 5" descr="C:\Users\HP\Downloads\GREEN ADAMAWA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2040" y="2457776"/>
            <a:ext cx="5071705" cy="362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5033991" y="6242202"/>
            <a:ext cx="5432064" cy="355803"/>
          </a:xfrm>
          <a:prstGeom prst="rect">
            <a:avLst/>
          </a:prstGeom>
        </p:spPr>
        <p:txBody>
          <a:bodyPr wrap="none">
            <a:spAutoFit/>
          </a:bodyPr>
          <a:lstStyle/>
          <a:p>
            <a:pPr>
              <a:lnSpc>
                <a:spcPct val="107000"/>
              </a:lnSpc>
              <a:spcAft>
                <a:spcPts val="800"/>
              </a:spcAft>
            </a:pPr>
            <a:r>
              <a:rPr lang="" sz="1600" b="1" i="1" dirty="0" smtClean="0">
                <a:latin typeface="Google"/>
                <a:ea typeface="Calibri" panose="020F0502020204030204" pitchFamily="34" charset="0"/>
                <a:cs typeface="Times New Roman" panose="02020603050405020304" pitchFamily="18" charset="0"/>
              </a:rPr>
              <a:t>	     </a:t>
            </a:r>
            <a:r>
              <a:rPr lang="en-US" sz="1600" b="1" i="1" dirty="0" smtClean="0">
                <a:latin typeface="Google"/>
                <a:ea typeface="Calibri" panose="020F0502020204030204" pitchFamily="34" charset="0"/>
                <a:cs typeface="Times New Roman" panose="02020603050405020304" pitchFamily="18" charset="0"/>
              </a:rPr>
              <a:t>Model </a:t>
            </a:r>
            <a:r>
              <a:rPr lang="en-US" sz="1600" b="1" i="1" dirty="0">
                <a:latin typeface="Google"/>
                <a:ea typeface="Calibri" panose="020F0502020204030204" pitchFamily="34" charset="0"/>
                <a:cs typeface="Times New Roman" panose="02020603050405020304" pitchFamily="18" charset="0"/>
              </a:rPr>
              <a:t>for Green Adamawa Fresh Air Park</a:t>
            </a:r>
            <a:endParaRPr lang="en-US" sz="1600" b="1" i="1" dirty="0">
              <a:effectLst/>
              <a:latin typeface="Google"/>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428" y="2454847"/>
            <a:ext cx="4414344" cy="3626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884428" y="6248063"/>
            <a:ext cx="4123501" cy="355803"/>
          </a:xfrm>
          <a:prstGeom prst="rect">
            <a:avLst/>
          </a:prstGeom>
        </p:spPr>
        <p:txBody>
          <a:bodyPr wrap="none">
            <a:spAutoFit/>
          </a:bodyPr>
          <a:lstStyle/>
          <a:p>
            <a:pPr>
              <a:lnSpc>
                <a:spcPct val="107000"/>
              </a:lnSpc>
              <a:spcAft>
                <a:spcPts val="800"/>
              </a:spcAft>
            </a:pPr>
            <a:r>
              <a:rPr lang="" sz="1600" b="1" i="1" dirty="0">
                <a:latin typeface="Google"/>
                <a:ea typeface="Calibri" panose="020F0502020204030204" pitchFamily="34" charset="0"/>
                <a:cs typeface="Times New Roman" panose="02020603050405020304" pitchFamily="18" charset="0"/>
              </a:rPr>
              <a:t> </a:t>
            </a:r>
            <a:r>
              <a:rPr lang="" sz="1600" b="1" i="1" dirty="0" smtClean="0">
                <a:latin typeface="Google"/>
                <a:ea typeface="Calibri" panose="020F0502020204030204" pitchFamily="34" charset="0"/>
                <a:cs typeface="Times New Roman" panose="02020603050405020304" pitchFamily="18" charset="0"/>
              </a:rPr>
              <a:t>     </a:t>
            </a:r>
            <a:r>
              <a:rPr lang="en-US" sz="1600" b="1" i="1" dirty="0" smtClean="0">
                <a:latin typeface="Google"/>
                <a:ea typeface="Calibri" panose="020F0502020204030204" pitchFamily="34" charset="0"/>
                <a:cs typeface="Times New Roman" panose="02020603050405020304" pitchFamily="18" charset="0"/>
              </a:rPr>
              <a:t>Tree </a:t>
            </a:r>
            <a:r>
              <a:rPr lang="en-US" sz="1600" b="1" i="1" dirty="0">
                <a:latin typeface="Google"/>
                <a:ea typeface="Calibri" panose="020F0502020204030204" pitchFamily="34" charset="0"/>
                <a:cs typeface="Times New Roman" panose="02020603050405020304" pitchFamily="18" charset="0"/>
              </a:rPr>
              <a:t>Planting Along </a:t>
            </a:r>
            <a:r>
              <a:rPr lang="en-US" sz="1600" b="1" i="1" dirty="0" err="1">
                <a:latin typeface="Google"/>
                <a:ea typeface="Calibri" panose="020F0502020204030204" pitchFamily="34" charset="0"/>
                <a:cs typeface="Times New Roman" panose="02020603050405020304" pitchFamily="18" charset="0"/>
              </a:rPr>
              <a:t>Buba</a:t>
            </a:r>
            <a:r>
              <a:rPr lang="en-US" sz="1600" b="1" i="1" dirty="0">
                <a:latin typeface="Google"/>
                <a:ea typeface="Calibri" panose="020F0502020204030204" pitchFamily="34" charset="0"/>
                <a:cs typeface="Times New Roman" panose="02020603050405020304" pitchFamily="18" charset="0"/>
              </a:rPr>
              <a:t> </a:t>
            </a:r>
            <a:r>
              <a:rPr lang="en-US" sz="1600" b="1" i="1" dirty="0" err="1">
                <a:latin typeface="Google"/>
                <a:ea typeface="Calibri" panose="020F0502020204030204" pitchFamily="34" charset="0"/>
                <a:cs typeface="Times New Roman" panose="02020603050405020304" pitchFamily="18" charset="0"/>
              </a:rPr>
              <a:t>Ardo</a:t>
            </a:r>
            <a:r>
              <a:rPr lang="en-US" sz="1600" b="1" i="1" dirty="0">
                <a:latin typeface="Google"/>
                <a:ea typeface="Calibri" panose="020F0502020204030204" pitchFamily="34" charset="0"/>
                <a:cs typeface="Times New Roman" panose="02020603050405020304" pitchFamily="18" charset="0"/>
              </a:rPr>
              <a:t> Road</a:t>
            </a:r>
            <a:endParaRPr lang="en-US" sz="1600" b="1" i="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6398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343" y="290286"/>
            <a:ext cx="9955924" cy="2578142"/>
          </a:xfrm>
          <a:prstGeom prst="rect">
            <a:avLst/>
          </a:prstGeom>
        </p:spPr>
        <p:txBody>
          <a:bodyPr wrap="square">
            <a:spAutoFit/>
          </a:bodyPr>
          <a:lstStyle/>
          <a:p>
            <a:pPr algn="just">
              <a:lnSpc>
                <a:spcPct val="115000"/>
              </a:lnSpc>
              <a:spcAft>
                <a:spcPts val="1000"/>
              </a:spcAft>
            </a:pPr>
            <a:r>
              <a:rPr lang="" sz="2400" dirty="0" smtClean="0">
                <a:solidFill>
                  <a:srgbClr val="C00000"/>
                </a:solidFill>
                <a:latin typeface="Google"/>
                <a:ea typeface="Calibri" panose="020F0502020204030204" pitchFamily="34" charset="0"/>
                <a:cs typeface="Times New Roman" panose="02020603050405020304" pitchFamily="18" charset="0"/>
              </a:rPr>
              <a:t>			</a:t>
            </a:r>
            <a:r>
              <a:rPr lang="" sz="2800" dirty="0" smtClean="0">
                <a:solidFill>
                  <a:srgbClr val="C00000"/>
                </a:solidFill>
                <a:latin typeface="Google"/>
                <a:ea typeface="Calibri" panose="020F0502020204030204" pitchFamily="34" charset="0"/>
                <a:cs typeface="Times New Roman" panose="02020603050405020304" pitchFamily="18" charset="0"/>
              </a:rPr>
              <a:t>2024 </a:t>
            </a:r>
            <a:r>
              <a:rPr lang="" sz="2800" dirty="0">
                <a:solidFill>
                  <a:srgbClr val="C00000"/>
                </a:solidFill>
                <a:latin typeface="Google"/>
                <a:ea typeface="Calibri" panose="020F0502020204030204" pitchFamily="34" charset="0"/>
                <a:cs typeface="Times New Roman" panose="02020603050405020304" pitchFamily="18" charset="0"/>
              </a:rPr>
              <a:t>Conti</a:t>
            </a:r>
            <a:r>
              <a:rPr lang="" sz="2800" dirty="0" smtClean="0">
                <a:solidFill>
                  <a:srgbClr val="C00000"/>
                </a:solidFill>
                <a:latin typeface="Google"/>
                <a:ea typeface="Calibri" panose="020F0502020204030204" pitchFamily="34" charset="0"/>
                <a:cs typeface="Times New Roman" panose="02020603050405020304" pitchFamily="18" charset="0"/>
              </a:rPr>
              <a:t>......</a:t>
            </a:r>
            <a:endParaRPr lang="" sz="2800" dirty="0" smtClean="0">
              <a:latin typeface="Calibri" panose="020F0502020204030204" pitchFamily="34" charset="0"/>
              <a:ea typeface="Calibri" panose="020F0502020204030204" pitchFamily="34" charset="0"/>
              <a:cs typeface="Times New Roman" panose="02020603050405020304" pitchFamily="18" charset="0"/>
            </a:endParaRPr>
          </a:p>
          <a:p>
            <a:pPr marR="0" lvl="0" algn="just">
              <a:spcBef>
                <a:spcPts val="0"/>
              </a:spcBef>
              <a:spcAft>
                <a:spcPts val="1000"/>
              </a:spcAft>
            </a:pPr>
            <a:r>
              <a:rPr lang="" sz="2400" dirty="0" smtClean="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Google"/>
                <a:ea typeface="Calibri" panose="020F0502020204030204" pitchFamily="34" charset="0"/>
                <a:cs typeface="Times New Roman" panose="02020603050405020304" pitchFamily="18" charset="0"/>
              </a:rPr>
              <a:t>The Ministry of Environment is playing a supervisory role in </a:t>
            </a:r>
            <a:endParaRPr lang="" sz="2400" dirty="0" smtClean="0">
              <a:latin typeface="Google"/>
              <a:ea typeface="Calibri" panose="020F0502020204030204" pitchFamily="34" charset="0"/>
              <a:cs typeface="Times New Roman" panose="02020603050405020304" pitchFamily="18" charset="0"/>
            </a:endParaRPr>
          </a:p>
          <a:p>
            <a:pPr marR="0" lvl="0" algn="just">
              <a:spcBef>
                <a:spcPts val="0"/>
              </a:spcBef>
              <a:spcAft>
                <a:spcPts val="1000"/>
              </a:spcAft>
            </a:pPr>
            <a:r>
              <a:rPr lang="" sz="2400" dirty="0" smtClean="0">
                <a:latin typeface="Google"/>
                <a:ea typeface="Calibri" panose="020F0502020204030204" pitchFamily="34" charset="0"/>
                <a:cs typeface="Times New Roman" panose="02020603050405020304" pitchFamily="18" charset="0"/>
              </a:rPr>
              <a:t>        </a:t>
            </a:r>
            <a:r>
              <a:rPr lang="en-US" sz="2400" dirty="0" smtClean="0">
                <a:latin typeface="Google"/>
                <a:ea typeface="Calibri" panose="020F0502020204030204" pitchFamily="34" charset="0"/>
                <a:cs typeface="Times New Roman" panose="02020603050405020304" pitchFamily="18" charset="0"/>
              </a:rPr>
              <a:t>notable</a:t>
            </a:r>
            <a:r>
              <a:rPr lang="" sz="2400" dirty="0" smtClean="0">
                <a:latin typeface="Google"/>
                <a:ea typeface="Calibri" panose="020F0502020204030204" pitchFamily="34" charset="0"/>
                <a:cs typeface="Times New Roman" panose="02020603050405020304" pitchFamily="18" charset="0"/>
              </a:rPr>
              <a:t> </a:t>
            </a:r>
            <a:r>
              <a:rPr lang="en-US" sz="2400" dirty="0" smtClean="0">
                <a:latin typeface="Google"/>
                <a:ea typeface="Calibri" panose="020F0502020204030204" pitchFamily="34" charset="0"/>
                <a:cs typeface="Times New Roman" panose="02020603050405020304" pitchFamily="18" charset="0"/>
              </a:rPr>
              <a:t>planting of trees at:</a:t>
            </a:r>
          </a:p>
          <a:p>
            <a:pPr marL="342900" marR="0" lvl="0" indent="-342900" algn="just">
              <a:spcBef>
                <a:spcPts val="0"/>
              </a:spcBef>
              <a:spcAft>
                <a:spcPts val="1000"/>
              </a:spcAft>
              <a:buFont typeface="Symbol" panose="05050102010706020507" pitchFamily="18" charset="2"/>
              <a:buChar char=""/>
            </a:pPr>
            <a:r>
              <a:rPr lang="en-US" sz="2400" dirty="0" err="1" smtClean="0">
                <a:latin typeface="Google"/>
                <a:ea typeface="Calibri" panose="020F0502020204030204" pitchFamily="34" charset="0"/>
                <a:cs typeface="Times New Roman" panose="02020603050405020304" pitchFamily="18" charset="0"/>
              </a:rPr>
              <a:t>Fintiri</a:t>
            </a:r>
            <a:r>
              <a:rPr lang="en-US" sz="2400" dirty="0" smtClean="0">
                <a:latin typeface="Google"/>
                <a:ea typeface="Calibri" panose="020F0502020204030204" pitchFamily="34" charset="0"/>
                <a:cs typeface="Times New Roman" panose="02020603050405020304" pitchFamily="18" charset="0"/>
              </a:rPr>
              <a:t> </a:t>
            </a:r>
            <a:r>
              <a:rPr lang="en-US" sz="2400" dirty="0">
                <a:latin typeface="Google"/>
                <a:ea typeface="Calibri" panose="020F0502020204030204" pitchFamily="34" charset="0"/>
                <a:cs typeface="Times New Roman" panose="02020603050405020304" pitchFamily="18" charset="0"/>
              </a:rPr>
              <a:t>One Thousand Housing Estate</a:t>
            </a:r>
          </a:p>
          <a:p>
            <a:pPr marL="342900" marR="0" lvl="0" indent="-342900" algn="just">
              <a:spcBef>
                <a:spcPts val="0"/>
              </a:spcBef>
              <a:spcAft>
                <a:spcPts val="1000"/>
              </a:spcAft>
              <a:buFont typeface="Symbol" panose="05050102010706020507" pitchFamily="18" charset="2"/>
              <a:buChar char=""/>
            </a:pPr>
            <a:r>
              <a:rPr lang="en-US" sz="2400" dirty="0" smtClean="0">
                <a:latin typeface="Google"/>
                <a:ea typeface="Calibri" panose="020F0502020204030204" pitchFamily="34" charset="0"/>
                <a:cs typeface="Times New Roman" panose="02020603050405020304" pitchFamily="18" charset="0"/>
              </a:rPr>
              <a:t>Planting of Trees in primary and secondary schools in the 21 LGAs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11" y="2766800"/>
            <a:ext cx="5178549" cy="3641883"/>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27" y="2766800"/>
            <a:ext cx="5167972" cy="3736427"/>
          </a:xfrm>
          <a:prstGeom prst="rect">
            <a:avLst/>
          </a:prstGeom>
          <a:ln>
            <a:noFill/>
          </a:ln>
          <a:effectLst>
            <a:softEdge rad="112500"/>
          </a:effectLst>
        </p:spPr>
      </p:pic>
      <p:sp>
        <p:nvSpPr>
          <p:cNvPr id="7" name="Rectangle 6"/>
          <p:cNvSpPr/>
          <p:nvPr/>
        </p:nvSpPr>
        <p:spPr>
          <a:xfrm>
            <a:off x="2696544" y="6409565"/>
            <a:ext cx="5035802" cy="375552"/>
          </a:xfrm>
          <a:prstGeom prst="rect">
            <a:avLst/>
          </a:prstGeom>
        </p:spPr>
        <p:txBody>
          <a:bodyPr wrap="none">
            <a:spAutoFit/>
          </a:bodyPr>
          <a:lstStyle/>
          <a:p>
            <a:pPr>
              <a:lnSpc>
                <a:spcPct val="107000"/>
              </a:lnSpc>
              <a:spcAft>
                <a:spcPts val="800"/>
              </a:spcAft>
            </a:pPr>
            <a:r>
              <a:rPr lang="en-US" b="1" i="1" dirty="0">
                <a:latin typeface="Calibri" panose="020F0502020204030204" pitchFamily="34" charset="0"/>
                <a:ea typeface="Calibri" panose="020F0502020204030204" pitchFamily="34" charset="0"/>
                <a:cs typeface="Times New Roman" panose="02020603050405020304" pitchFamily="18" charset="0"/>
              </a:rPr>
              <a:t>Tree Planting @ </a:t>
            </a:r>
            <a:r>
              <a:rPr lang="en-US" b="1" i="1" dirty="0" err="1">
                <a:latin typeface="Calibri" panose="020F0502020204030204" pitchFamily="34" charset="0"/>
                <a:ea typeface="Calibri" panose="020F0502020204030204" pitchFamily="34" charset="0"/>
                <a:cs typeface="Times New Roman" panose="02020603050405020304" pitchFamily="18" charset="0"/>
              </a:rPr>
              <a:t>Fintiri</a:t>
            </a:r>
            <a:r>
              <a:rPr lang="en-US" b="1" i="1" dirty="0">
                <a:latin typeface="Calibri" panose="020F0502020204030204" pitchFamily="34" charset="0"/>
                <a:ea typeface="Calibri" panose="020F0502020204030204" pitchFamily="34" charset="0"/>
                <a:cs typeface="Times New Roman" panose="02020603050405020304" pitchFamily="18" charset="0"/>
              </a:rPr>
              <a:t> 1000 Housing Units </a:t>
            </a:r>
            <a:r>
              <a:rPr lang="en-US" b="1" i="1" dirty="0" err="1">
                <a:latin typeface="Calibri" panose="020F0502020204030204" pitchFamily="34" charset="0"/>
                <a:ea typeface="Calibri" panose="020F0502020204030204" pitchFamily="34" charset="0"/>
                <a:cs typeface="Times New Roman" panose="02020603050405020304" pitchFamily="18" charset="0"/>
              </a:rPr>
              <a:t>Malkohi</a:t>
            </a:r>
            <a:endParaRPr lang="en-US" sz="1200" b="1"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756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757" y="831458"/>
            <a:ext cx="10552386" cy="461665"/>
          </a:xfrm>
          <a:prstGeom prst="rect">
            <a:avLst/>
          </a:prstGeom>
        </p:spPr>
        <p:txBody>
          <a:bodyPr wrap="square">
            <a:spAutoFit/>
          </a:bodyPr>
          <a:lstStyle/>
          <a:p>
            <a:r>
              <a:rPr lang="" sz="2400" dirty="0" smtClean="0">
                <a:latin typeface="Google"/>
                <a:ea typeface="Calibri" panose="020F0502020204030204" pitchFamily="34" charset="0"/>
                <a:cs typeface="Times New Roman" panose="02020603050405020304" pitchFamily="18" charset="0"/>
              </a:rPr>
              <a:t> </a:t>
            </a:r>
            <a:r>
              <a:rPr lang="en-US" sz="2400" dirty="0" smtClean="0">
                <a:latin typeface="Google"/>
                <a:ea typeface="Calibri" panose="020F0502020204030204" pitchFamily="34" charset="0"/>
                <a:cs typeface="Times New Roman" panose="02020603050405020304" pitchFamily="18" charset="0"/>
              </a:rPr>
              <a:t> </a:t>
            </a:r>
            <a:r>
              <a:rPr lang="" sz="2400" dirty="0" smtClean="0">
                <a:latin typeface="Google"/>
                <a:ea typeface="Calibri" panose="020F0502020204030204" pitchFamily="34" charset="0"/>
                <a:cs typeface="Times New Roman" panose="02020603050405020304" pitchFamily="18" charset="0"/>
              </a:rPr>
              <a:t>E</a:t>
            </a:r>
            <a:r>
              <a:rPr lang="en-US" sz="2400" dirty="0" err="1" smtClean="0">
                <a:latin typeface="Google"/>
                <a:ea typeface="Calibri" panose="020F0502020204030204" pitchFamily="34" charset="0"/>
                <a:cs typeface="Times New Roman" panose="02020603050405020304" pitchFamily="18" charset="0"/>
              </a:rPr>
              <a:t>stablishment</a:t>
            </a:r>
            <a:r>
              <a:rPr lang="en-US" sz="2400" dirty="0" smtClean="0">
                <a:latin typeface="Google"/>
                <a:ea typeface="Calibri" panose="020F0502020204030204" pitchFamily="34" charset="0"/>
                <a:cs typeface="Times New Roman" panose="02020603050405020304" pitchFamily="18" charset="0"/>
              </a:rPr>
              <a:t> </a:t>
            </a:r>
            <a:r>
              <a:rPr lang="en-US" sz="2400" dirty="0">
                <a:latin typeface="Google"/>
                <a:ea typeface="Calibri" panose="020F0502020204030204" pitchFamily="34" charset="0"/>
                <a:cs typeface="Times New Roman" panose="02020603050405020304" pitchFamily="18" charset="0"/>
              </a:rPr>
              <a:t>of woodlot in the twenty one LGAs of Adamawa State</a:t>
            </a:r>
            <a:endParaRPr lang="en-US" sz="2400" dirty="0">
              <a:latin typeface="Google"/>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7147"/>
            <a:ext cx="5541264" cy="4237853"/>
          </a:xfrm>
          <a:prstGeom prst="rect">
            <a:avLst/>
          </a:prstGeom>
          <a:ln>
            <a:noFill/>
          </a:ln>
          <a:effectLst>
            <a:softEdge rad="112500"/>
          </a:effec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t="11338" b="11234"/>
          <a:stretch/>
        </p:blipFill>
        <p:spPr bwMode="auto">
          <a:xfrm>
            <a:off x="5335577" y="1715189"/>
            <a:ext cx="5730240" cy="3999811"/>
          </a:xfrm>
          <a:prstGeom prst="rect">
            <a:avLst/>
          </a:prstGeom>
          <a:ln>
            <a:noFill/>
          </a:ln>
          <a:effectLst>
            <a:softEdge rad="112500"/>
          </a:effectLst>
          <a:extLst>
            <a:ext uri="{53640926-AAD7-44D8-BBD7-CCE9431645EC}">
              <a14:shadowObscured xmlns:a14="http://schemas.microsoft.com/office/drawing/2010/main"/>
            </a:ext>
          </a:extLst>
        </p:spPr>
      </p:pic>
      <p:sp>
        <p:nvSpPr>
          <p:cNvPr id="5" name="Rectangle 4"/>
          <p:cNvSpPr/>
          <p:nvPr/>
        </p:nvSpPr>
        <p:spPr>
          <a:xfrm>
            <a:off x="6605209" y="5142280"/>
            <a:ext cx="3369064" cy="467629"/>
          </a:xfrm>
          <a:prstGeom prst="rect">
            <a:avLst/>
          </a:prstGeom>
        </p:spPr>
        <p:txBody>
          <a:bodyPr wrap="none">
            <a:spAutoFit/>
          </a:bodyPr>
          <a:lstStyle/>
          <a:p>
            <a:pPr>
              <a:lnSpc>
                <a:spcPct val="107000"/>
              </a:lnSpc>
              <a:spcAft>
                <a:spcPts val="800"/>
              </a:spcAft>
            </a:pPr>
            <a:r>
              <a:rPr lang="en-US" sz="2400" dirty="0">
                <a:latin typeface="GoOGL"/>
                <a:ea typeface="Calibri" panose="020F0502020204030204" pitchFamily="34" charset="0"/>
                <a:cs typeface="Times New Roman" panose="02020603050405020304" pitchFamily="18" charset="0"/>
              </a:rPr>
              <a:t>Woodlot @ </a:t>
            </a:r>
            <a:r>
              <a:rPr lang="en-US" sz="2400" dirty="0" err="1">
                <a:latin typeface="GoOGL"/>
                <a:ea typeface="Calibri" panose="020F0502020204030204" pitchFamily="34" charset="0"/>
                <a:cs typeface="Times New Roman" panose="02020603050405020304" pitchFamily="18" charset="0"/>
              </a:rPr>
              <a:t>Jabbilamba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5564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8681" y="330141"/>
            <a:ext cx="8048297" cy="2215991"/>
          </a:xfrm>
          <a:prstGeom prst="rect">
            <a:avLst/>
          </a:prstGeom>
        </p:spPr>
        <p:txBody>
          <a:bodyPr wrap="square">
            <a:spAutoFit/>
          </a:bodyPr>
          <a:lstStyle/>
          <a:p>
            <a:pPr marR="0" lvl="0" algn="just">
              <a:lnSpc>
                <a:spcPct val="115000"/>
              </a:lnSpc>
              <a:spcBef>
                <a:spcPts val="0"/>
              </a:spcBef>
              <a:spcAft>
                <a:spcPts val="1000"/>
              </a:spcAft>
            </a:pPr>
            <a:r>
              <a:rPr lang="en-US" sz="2400" dirty="0" err="1" smtClean="0">
                <a:latin typeface="Goole"/>
                <a:ea typeface="Calibri" panose="020F0502020204030204" pitchFamily="34" charset="0"/>
                <a:cs typeface="Times New Roman" panose="02020603050405020304" pitchFamily="18" charset="0"/>
              </a:rPr>
              <a:t>Tearfund</a:t>
            </a:r>
            <a:r>
              <a:rPr lang="en-US" sz="2400" dirty="0" smtClean="0">
                <a:latin typeface="Goole"/>
                <a:ea typeface="Calibri" panose="020F0502020204030204" pitchFamily="34" charset="0"/>
                <a:cs typeface="Times New Roman" panose="02020603050405020304" pitchFamily="18" charset="0"/>
              </a:rPr>
              <a:t> </a:t>
            </a:r>
            <a:r>
              <a:rPr lang="en-US" sz="2400" dirty="0">
                <a:latin typeface="Goole"/>
                <a:ea typeface="Calibri" panose="020F0502020204030204" pitchFamily="34" charset="0"/>
                <a:cs typeface="Times New Roman" panose="02020603050405020304" pitchFamily="18" charset="0"/>
              </a:rPr>
              <a:t>in partnership with the Norwegian Government Established one of the best recycling plant in the North East which was commissioned by </a:t>
            </a:r>
            <a:r>
              <a:rPr lang="" sz="2400" dirty="0" smtClean="0">
                <a:latin typeface="Goole"/>
                <a:ea typeface="Calibri" panose="020F0502020204030204" pitchFamily="34" charset="0"/>
                <a:cs typeface="Times New Roman" panose="02020603050405020304" pitchFamily="18" charset="0"/>
              </a:rPr>
              <a:t>Rt</a:t>
            </a:r>
            <a:r>
              <a:rPr lang="en-US" sz="2400" dirty="0" smtClean="0">
                <a:latin typeface="Goole"/>
                <a:ea typeface="Calibri" panose="020F0502020204030204" pitchFamily="34" charset="0"/>
                <a:cs typeface="Times New Roman" panose="02020603050405020304" pitchFamily="18" charset="0"/>
              </a:rPr>
              <a:t>.Hon</a:t>
            </a:r>
            <a:r>
              <a:rPr lang="en-US" sz="2400" dirty="0">
                <a:latin typeface="Goole"/>
                <a:ea typeface="Calibri" panose="020F0502020204030204" pitchFamily="34" charset="0"/>
                <a:cs typeface="Times New Roman" panose="02020603050405020304" pitchFamily="18" charset="0"/>
              </a:rPr>
              <a:t>. </a:t>
            </a:r>
            <a:r>
              <a:rPr lang="en-US" sz="2400" dirty="0" err="1" smtClean="0">
                <a:latin typeface="Goole"/>
                <a:ea typeface="Calibri" panose="020F0502020204030204" pitchFamily="34" charset="0"/>
                <a:cs typeface="Times New Roman" panose="02020603050405020304" pitchFamily="18" charset="0"/>
              </a:rPr>
              <a:t>Ahmadu</a:t>
            </a:r>
            <a:r>
              <a:rPr lang="" sz="2400" dirty="0" smtClean="0">
                <a:latin typeface="Goole"/>
                <a:ea typeface="Calibri" panose="020F0502020204030204" pitchFamily="34" charset="0"/>
                <a:cs typeface="Times New Roman" panose="02020603050405020304" pitchFamily="18" charset="0"/>
              </a:rPr>
              <a:t> Umaru</a:t>
            </a:r>
            <a:r>
              <a:rPr lang="en-US" sz="2400" dirty="0" smtClean="0">
                <a:latin typeface="Goole"/>
                <a:ea typeface="Calibri" panose="020F0502020204030204" pitchFamily="34" charset="0"/>
                <a:cs typeface="Times New Roman" panose="02020603050405020304" pitchFamily="18" charset="0"/>
              </a:rPr>
              <a:t> </a:t>
            </a:r>
            <a:r>
              <a:rPr lang="en-US" sz="2400" dirty="0" err="1">
                <a:latin typeface="Goole"/>
                <a:ea typeface="Calibri" panose="020F0502020204030204" pitchFamily="34" charset="0"/>
                <a:cs typeface="Times New Roman" panose="02020603050405020304" pitchFamily="18" charset="0"/>
              </a:rPr>
              <a:t>Fintiri</a:t>
            </a:r>
            <a:r>
              <a:rPr lang="en-US" sz="2400" dirty="0" smtClean="0">
                <a:latin typeface="Goole"/>
                <a:ea typeface="Calibri" panose="020F0502020204030204" pitchFamily="34" charset="0"/>
                <a:cs typeface="Times New Roman" panose="02020603050405020304" pitchFamily="18" charset="0"/>
              </a:rPr>
              <a:t>.</a:t>
            </a:r>
            <a:r>
              <a:rPr lang="" sz="2400" dirty="0" smtClean="0">
                <a:latin typeface="Goole"/>
                <a:ea typeface="Calibri" panose="020F0502020204030204" pitchFamily="34" charset="0"/>
                <a:cs typeface="Times New Roman" panose="02020603050405020304" pitchFamily="18" charset="0"/>
              </a:rPr>
              <a:t> </a:t>
            </a:r>
            <a:r>
              <a:rPr lang="en-US" sz="2400" dirty="0" smtClean="0">
                <a:latin typeface="Goole"/>
                <a:ea typeface="Calibri" panose="020F0502020204030204" pitchFamily="34" charset="0"/>
                <a:cs typeface="Times New Roman" panose="02020603050405020304" pitchFamily="18" charset="0"/>
              </a:rPr>
              <a:t>The </a:t>
            </a:r>
            <a:r>
              <a:rPr lang="en-US" sz="2400" dirty="0">
                <a:latin typeface="Goole"/>
                <a:ea typeface="Calibri" panose="020F0502020204030204" pitchFamily="34" charset="0"/>
                <a:cs typeface="Times New Roman" panose="02020603050405020304" pitchFamily="18" charset="0"/>
              </a:rPr>
              <a:t>plant has since been handed to the State under the supervision of the Ministry.</a:t>
            </a:r>
            <a:endParaRPr lang="en-US" sz="2400" dirty="0">
              <a:effectLst/>
              <a:latin typeface="Goole"/>
              <a:ea typeface="Calibri" panose="020F0502020204030204" pitchFamily="34" charset="0"/>
              <a:cs typeface="Times New Roman" panose="02020603050405020304" pitchFamily="18" charset="0"/>
            </a:endParaRPr>
          </a:p>
        </p:txBody>
      </p:sp>
      <p:pic>
        <p:nvPicPr>
          <p:cNvPr id="8" name="Picture 7" descr="C:\Users\HP\Downloads\ECO RENEWAL.jpeg"/>
          <p:cNvPicPr/>
          <p:nvPr/>
        </p:nvPicPr>
        <p:blipFill>
          <a:blip r:embed="rId2">
            <a:extLst>
              <a:ext uri="{28A0092B-C50C-407E-A947-70E740481C1C}">
                <a14:useLocalDpi xmlns:a14="http://schemas.microsoft.com/office/drawing/2010/main" val="0"/>
              </a:ext>
            </a:extLst>
          </a:blip>
          <a:srcRect/>
          <a:stretch>
            <a:fillRect/>
          </a:stretch>
        </p:blipFill>
        <p:spPr bwMode="auto">
          <a:xfrm>
            <a:off x="818681" y="2546132"/>
            <a:ext cx="4382812" cy="385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Users\HP\Downloads\eco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049" y="2546132"/>
            <a:ext cx="4363107" cy="3939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787859" y="6405256"/>
            <a:ext cx="6624570" cy="367216"/>
          </a:xfrm>
          <a:prstGeom prst="rect">
            <a:avLst/>
          </a:prstGeom>
        </p:spPr>
        <p:txBody>
          <a:bodyPr wrap="none">
            <a:spAutoFit/>
          </a:bodyPr>
          <a:lstStyle/>
          <a:p>
            <a:pPr>
              <a:lnSpc>
                <a:spcPct val="107000"/>
              </a:lnSpc>
              <a:spcAft>
                <a:spcPts val="800"/>
              </a:spcAft>
            </a:pPr>
            <a:r>
              <a:rPr lang="en-US" b="1" i="1" dirty="0">
                <a:latin typeface="Google"/>
                <a:ea typeface="Calibri" panose="020F0502020204030204" pitchFamily="34" charset="0"/>
                <a:cs typeface="Times New Roman" panose="02020603050405020304" pitchFamily="18" charset="0"/>
              </a:rPr>
              <a:t>Commissioning of Waste Recycling Plant @ </a:t>
            </a:r>
            <a:r>
              <a:rPr lang="en-US" b="1" i="1" dirty="0" err="1">
                <a:latin typeface="Google"/>
                <a:ea typeface="Calibri" panose="020F0502020204030204" pitchFamily="34" charset="0"/>
                <a:cs typeface="Times New Roman" panose="02020603050405020304" pitchFamily="18" charset="0"/>
              </a:rPr>
              <a:t>Sangere</a:t>
            </a:r>
            <a:r>
              <a:rPr lang="en-US" b="1" i="1" dirty="0">
                <a:latin typeface="Google"/>
                <a:ea typeface="Calibri" panose="020F0502020204030204" pitchFamily="34" charset="0"/>
                <a:cs typeface="Times New Roman" panose="02020603050405020304" pitchFamily="18" charset="0"/>
              </a:rPr>
              <a:t> Bode</a:t>
            </a:r>
            <a:endParaRPr lang="en-US" b="1" i="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385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552" y="503283"/>
            <a:ext cx="11390587" cy="5928482"/>
          </a:xfrm>
          <a:prstGeom prst="rect">
            <a:avLst/>
          </a:prstGeom>
        </p:spPr>
        <p:txBody>
          <a:bodyPr wrap="square">
            <a:spAutoFit/>
          </a:bodyPr>
          <a:lstStyle/>
          <a:p>
            <a:pPr marL="228600" marR="0" algn="just">
              <a:lnSpc>
                <a:spcPct val="115000"/>
              </a:lnSpc>
              <a:spcBef>
                <a:spcPts val="0"/>
              </a:spcBef>
              <a:spcAft>
                <a:spcPts val="1000"/>
              </a:spcAft>
            </a:pPr>
            <a:r>
              <a:rPr lang=""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FUTURE </a:t>
            </a:r>
            <a:r>
              <a:rPr lang="en-US"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PLANS </a:t>
            </a:r>
          </a:p>
          <a:p>
            <a:pPr marR="0" lvl="0" algn="just">
              <a:lnSpc>
                <a:spcPct val="115000"/>
              </a:lnSpc>
              <a:spcBef>
                <a:spcPts val="0"/>
              </a:spcBef>
              <a:spcAft>
                <a:spcPts val="1000"/>
              </a:spcAft>
            </a:pPr>
            <a:r>
              <a:rPr lang="" sz="2000" b="1" dirty="0" smtClean="0">
                <a:latin typeface="Google"/>
                <a:ea typeface="Calibri" panose="020F0502020204030204" pitchFamily="34" charset="0"/>
                <a:cs typeface="Times New Roman" panose="02020603050405020304" pitchFamily="18" charset="0"/>
              </a:rPr>
              <a:t>	1. </a:t>
            </a:r>
            <a:r>
              <a:rPr lang="en-US" sz="2000" b="1" dirty="0" smtClean="0">
                <a:latin typeface="Google"/>
                <a:ea typeface="Calibri" panose="020F0502020204030204" pitchFamily="34" charset="0"/>
                <a:cs typeface="Times New Roman" panose="02020603050405020304" pitchFamily="18" charset="0"/>
              </a:rPr>
              <a:t>We </a:t>
            </a:r>
            <a:r>
              <a:rPr lang="en-US" sz="2000" b="1" dirty="0">
                <a:latin typeface="Google"/>
                <a:ea typeface="Calibri" panose="020F0502020204030204" pitchFamily="34" charset="0"/>
                <a:cs typeface="Times New Roman" panose="02020603050405020304" pitchFamily="18" charset="0"/>
              </a:rPr>
              <a:t>shall continue actively on our supervision role in ACReSAL project and requesting for more counterpart funding so that we will be able to undertake more intervention projects such as </a:t>
            </a:r>
          </a:p>
          <a:p>
            <a:pPr marL="342900" marR="0" lvl="0" indent="-342900" algn="just">
              <a:lnSpc>
                <a:spcPct val="115000"/>
              </a:lnSpc>
              <a:spcBef>
                <a:spcPts val="0"/>
              </a:spcBef>
              <a:spcAft>
                <a:spcPts val="1000"/>
              </a:spcAft>
              <a:buFont typeface="+mj-lt"/>
              <a:buAutoNum type="romanLcPeriod"/>
            </a:pPr>
            <a:r>
              <a:rPr lang="en-US" sz="2000" b="1" dirty="0">
                <a:latin typeface="Google"/>
                <a:ea typeface="Calibri" panose="020F0502020204030204" pitchFamily="34" charset="0"/>
                <a:cs typeface="Times New Roman" panose="02020603050405020304" pitchFamily="18" charset="0"/>
              </a:rPr>
              <a:t>Construction of dams and reservoir</a:t>
            </a:r>
          </a:p>
          <a:p>
            <a:pPr marL="342900" marR="0" lvl="0" indent="-342900" algn="just">
              <a:lnSpc>
                <a:spcPct val="115000"/>
              </a:lnSpc>
              <a:spcBef>
                <a:spcPts val="0"/>
              </a:spcBef>
              <a:spcAft>
                <a:spcPts val="1000"/>
              </a:spcAft>
              <a:buFont typeface="+mj-lt"/>
              <a:buAutoNum type="romanLcPeriod"/>
            </a:pPr>
            <a:r>
              <a:rPr lang="en-US" sz="2000" b="1" dirty="0">
                <a:latin typeface="Google"/>
                <a:ea typeface="Calibri" panose="020F0502020204030204" pitchFamily="34" charset="0"/>
                <a:cs typeface="Times New Roman" panose="02020603050405020304" pitchFamily="18" charset="0"/>
              </a:rPr>
              <a:t>Flood mitigation</a:t>
            </a:r>
          </a:p>
          <a:p>
            <a:pPr marL="342900" marR="0" lvl="0" indent="-342900" algn="just">
              <a:lnSpc>
                <a:spcPct val="115000"/>
              </a:lnSpc>
              <a:spcBef>
                <a:spcPts val="0"/>
              </a:spcBef>
              <a:spcAft>
                <a:spcPts val="1000"/>
              </a:spcAft>
              <a:buFont typeface="+mj-lt"/>
              <a:buAutoNum type="romanLcPeriod"/>
            </a:pPr>
            <a:r>
              <a:rPr lang="en-US" sz="2000" b="1" dirty="0">
                <a:latin typeface="Google"/>
                <a:ea typeface="Calibri" panose="020F0502020204030204" pitchFamily="34" charset="0"/>
                <a:cs typeface="Times New Roman" panose="02020603050405020304" pitchFamily="18" charset="0"/>
              </a:rPr>
              <a:t>Reclamation of degraded landscape.</a:t>
            </a:r>
          </a:p>
          <a:p>
            <a:pPr marR="0" lvl="0" algn="just">
              <a:lnSpc>
                <a:spcPct val="115000"/>
              </a:lnSpc>
              <a:spcBef>
                <a:spcPts val="0"/>
              </a:spcBef>
              <a:spcAft>
                <a:spcPts val="1000"/>
              </a:spcAft>
            </a:pPr>
            <a:r>
              <a:rPr lang="" sz="2000" b="1" dirty="0" smtClean="0">
                <a:latin typeface="Google"/>
                <a:ea typeface="Calibri" panose="020F0502020204030204" pitchFamily="34" charset="0"/>
                <a:cs typeface="Times New Roman" panose="02020603050405020304" pitchFamily="18" charset="0"/>
              </a:rPr>
              <a:t>2. </a:t>
            </a:r>
            <a:r>
              <a:rPr lang="en-US" sz="2000" b="1" dirty="0" smtClean="0">
                <a:latin typeface="Google"/>
                <a:ea typeface="Calibri" panose="020F0502020204030204" pitchFamily="34" charset="0"/>
                <a:cs typeface="Times New Roman" panose="02020603050405020304" pitchFamily="18" charset="0"/>
              </a:rPr>
              <a:t>We </a:t>
            </a:r>
            <a:r>
              <a:rPr lang="en-US" sz="2000" b="1" dirty="0">
                <a:latin typeface="Google"/>
                <a:ea typeface="Calibri" panose="020F0502020204030204" pitchFamily="34" charset="0"/>
                <a:cs typeface="Times New Roman" panose="02020603050405020304" pitchFamily="18" charset="0"/>
              </a:rPr>
              <a:t>will pursue actively our enlistment in the NEWMAP- EIB supported project so as to </a:t>
            </a:r>
            <a:r>
              <a:rPr lang="en-US" sz="2000" b="1" dirty="0" smtClean="0">
                <a:latin typeface="Google"/>
                <a:ea typeface="Calibri" panose="020F0502020204030204" pitchFamily="34" charset="0"/>
                <a:cs typeface="Times New Roman" panose="02020603050405020304" pitchFamily="18" charset="0"/>
              </a:rPr>
              <a:t>compliment </a:t>
            </a:r>
            <a:r>
              <a:rPr lang="en-US" sz="2000" b="1" dirty="0">
                <a:latin typeface="Google"/>
                <a:ea typeface="Calibri" panose="020F0502020204030204" pitchFamily="34" charset="0"/>
                <a:cs typeface="Times New Roman" panose="02020603050405020304" pitchFamily="18" charset="0"/>
              </a:rPr>
              <a:t>the effort of ACReSAL in Integrated Landscape management and watershed management.</a:t>
            </a:r>
          </a:p>
          <a:p>
            <a:pPr marR="0" lvl="0" algn="just">
              <a:lnSpc>
                <a:spcPct val="115000"/>
              </a:lnSpc>
              <a:spcBef>
                <a:spcPts val="0"/>
              </a:spcBef>
              <a:spcAft>
                <a:spcPts val="1000"/>
              </a:spcAft>
            </a:pPr>
            <a:r>
              <a:rPr lang="" sz="2000" b="1" dirty="0" smtClean="0">
                <a:latin typeface="Google"/>
                <a:ea typeface="Calibri" panose="020F0502020204030204" pitchFamily="34" charset="0"/>
                <a:cs typeface="Times New Roman" panose="02020603050405020304" pitchFamily="18" charset="0"/>
              </a:rPr>
              <a:t>3.</a:t>
            </a:r>
            <a:r>
              <a:rPr lang="en-US" sz="2000" b="1" dirty="0" smtClean="0">
                <a:latin typeface="Google"/>
                <a:ea typeface="Calibri" panose="020F0502020204030204" pitchFamily="34" charset="0"/>
                <a:cs typeface="Times New Roman" panose="02020603050405020304" pitchFamily="18" charset="0"/>
              </a:rPr>
              <a:t>The </a:t>
            </a:r>
            <a:r>
              <a:rPr lang="en-US" sz="2000" b="1" dirty="0">
                <a:latin typeface="Google"/>
                <a:ea typeface="Calibri" panose="020F0502020204030204" pitchFamily="34" charset="0"/>
                <a:cs typeface="Times New Roman" panose="02020603050405020304" pitchFamily="18" charset="0"/>
              </a:rPr>
              <a:t>Ministry submitted a Budget proposal of over eight Billion Naira. If finally approved, we will continue to embark on project and activities that will improve the quality of our Environment, address the challenges of climate change and biodiversity conservation and sustainable development.   </a:t>
            </a:r>
            <a:endParaRPr lang="en-US" sz="2000" b="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14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813" y="3020254"/>
            <a:ext cx="6634828" cy="1323439"/>
          </a:xfrm>
          <a:prstGeom prst="rect">
            <a:avLst/>
          </a:prstGeom>
        </p:spPr>
        <p:txBody>
          <a:bodyPr wrap="square">
            <a:spAutoFit/>
          </a:bodyPr>
          <a:lstStyle/>
          <a:p>
            <a:r>
              <a:rPr lang="en-GB" sz="4000" dirty="0" smtClean="0">
                <a:solidFill>
                  <a:srgbClr val="00B050"/>
                </a:solidFill>
                <a:latin typeface="Harrington" panose="04040505050A02020702" pitchFamily="82" charset="0"/>
              </a:rPr>
              <a:t>Many THANKs for listening !</a:t>
            </a:r>
          </a:p>
          <a:p>
            <a:endParaRPr lang="en-GB" sz="4000" dirty="0">
              <a:solidFill>
                <a:srgbClr val="00B050"/>
              </a:solidFill>
              <a:latin typeface="Goole"/>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586" y="646385"/>
            <a:ext cx="4803402" cy="58174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29243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9257" y="457074"/>
            <a:ext cx="10170686" cy="5870325"/>
          </a:xfrm>
          <a:prstGeom prst="rect">
            <a:avLst/>
          </a:prstGeom>
        </p:spPr>
        <p:txBody>
          <a:bodyPr wrap="square">
            <a:spAutoFit/>
          </a:bodyPr>
          <a:lstStyle/>
          <a:p>
            <a:pPr algn="ctr">
              <a:lnSpc>
                <a:spcPct val="115000"/>
              </a:lnSpc>
              <a:spcAft>
                <a:spcPts val="1000"/>
              </a:spcAft>
            </a:pPr>
            <a:r>
              <a:rPr lang="" sz="2400" dirty="0" smtClean="0">
                <a:solidFill>
                  <a:srgbClr val="C00000"/>
                </a:solidFill>
                <a:effectLst/>
                <a:latin typeface="Google"/>
                <a:ea typeface="Calibri" panose="020F0502020204030204" pitchFamily="34" charset="0"/>
                <a:cs typeface="Times New Roman" panose="02020603050405020304" pitchFamily="18" charset="0"/>
              </a:rPr>
              <a:t>ACHIEVEMENTS: 2019</a:t>
            </a:r>
            <a:endParaRPr lang="" sz="2400" dirty="0" smtClean="0">
              <a:latin typeface="Google"/>
              <a:ea typeface="Calibri" panose="020F0502020204030204" pitchFamily="34" charset="0"/>
              <a:cs typeface="Times New Roman" panose="02020603050405020304" pitchFamily="18" charset="0"/>
            </a:endParaRPr>
          </a:p>
          <a:p>
            <a:pPr marR="0" lvl="0" algn="just">
              <a:lnSpc>
                <a:spcPct val="115000"/>
              </a:lnSpc>
              <a:spcBef>
                <a:spcPts val="0"/>
              </a:spcBef>
              <a:spcAft>
                <a:spcPts val="1000"/>
              </a:spcAft>
            </a:pPr>
            <a:r>
              <a:rPr lang="" sz="2800" dirty="0" smtClean="0">
                <a:effectLst/>
                <a:latin typeface="Google"/>
                <a:ea typeface="Calibri" panose="020F0502020204030204" pitchFamily="34" charset="0"/>
                <a:cs typeface="Times New Roman" panose="02020603050405020304" pitchFamily="18" charset="0"/>
              </a:rPr>
              <a:t> </a:t>
            </a:r>
            <a:r>
              <a:rPr lang="en-US" sz="2600" dirty="0" smtClean="0">
                <a:effectLst/>
                <a:latin typeface="Google"/>
                <a:ea typeface="Calibri" panose="020F0502020204030204" pitchFamily="34" charset="0"/>
                <a:cs typeface="Times New Roman" pitchFamily="18" charset="0"/>
              </a:rPr>
              <a:t>Repairs of four number waste evacuation equipment and trucks for solid waste evacuation and disposal within the state capital done in 2019. The repaired vehicle worked effectively in reducing refuse heap within </a:t>
            </a:r>
            <a:r>
              <a:rPr lang="en-US" sz="2600" dirty="0" err="1" smtClean="0">
                <a:effectLst/>
                <a:latin typeface="Google"/>
                <a:ea typeface="Calibri" panose="020F0502020204030204" pitchFamily="34" charset="0"/>
                <a:cs typeface="Times New Roman" pitchFamily="18" charset="0"/>
              </a:rPr>
              <a:t>Jimeta</a:t>
            </a:r>
            <a:r>
              <a:rPr lang="en-US" sz="2600" dirty="0" smtClean="0">
                <a:effectLst/>
                <a:latin typeface="Google"/>
                <a:ea typeface="Calibri" panose="020F0502020204030204" pitchFamily="34" charset="0"/>
                <a:cs typeface="Times New Roman" pitchFamily="18" charset="0"/>
              </a:rPr>
              <a:t>  and Yola</a:t>
            </a:r>
            <a:r>
              <a:rPr lang="" sz="2600" dirty="0" smtClean="0">
                <a:effectLst/>
                <a:latin typeface="Google"/>
                <a:ea typeface="Calibri" panose="020F0502020204030204" pitchFamily="34" charset="0"/>
                <a:cs typeface="Times New Roman" pitchFamily="18" charset="0"/>
              </a:rPr>
              <a:t>.</a:t>
            </a:r>
          </a:p>
          <a:p>
            <a:pPr marR="0" lvl="0" algn="just">
              <a:lnSpc>
                <a:spcPct val="115000"/>
              </a:lnSpc>
              <a:spcBef>
                <a:spcPts val="0"/>
              </a:spcBef>
              <a:spcAft>
                <a:spcPts val="1000"/>
              </a:spcAft>
            </a:pPr>
            <a:r>
              <a:rPr lang="" sz="2600" dirty="0" smtClean="0">
                <a:latin typeface="Google"/>
                <a:cs typeface="Times New Roman" pitchFamily="18" charset="0"/>
              </a:rPr>
              <a:t> </a:t>
            </a:r>
            <a:r>
              <a:rPr lang="en-US" sz="2600" dirty="0" smtClean="0">
                <a:latin typeface="Google"/>
                <a:cs typeface="Times New Roman" pitchFamily="18" charset="0"/>
              </a:rPr>
              <a:t>The </a:t>
            </a:r>
            <a:r>
              <a:rPr lang="en-US" sz="2600" dirty="0">
                <a:latin typeface="Google"/>
                <a:cs typeface="Times New Roman" pitchFamily="18" charset="0"/>
              </a:rPr>
              <a:t>Ministry in collaboration with federal Ministry of Environment </a:t>
            </a:r>
            <a:r>
              <a:rPr lang="" sz="2600" dirty="0" smtClean="0">
                <a:latin typeface="Google"/>
                <a:cs typeface="Times New Roman" pitchFamily="18" charset="0"/>
              </a:rPr>
              <a:t>in </a:t>
            </a:r>
            <a:r>
              <a:rPr lang="en-US" sz="2600" dirty="0" smtClean="0">
                <a:latin typeface="Google"/>
                <a:cs typeface="Times New Roman" pitchFamily="18" charset="0"/>
              </a:rPr>
              <a:t>2019 embarked </a:t>
            </a:r>
            <a:r>
              <a:rPr lang="en-US" sz="2600" dirty="0">
                <a:latin typeface="Google"/>
                <a:cs typeface="Times New Roman" pitchFamily="18" charset="0"/>
              </a:rPr>
              <a:t>on street planting of trees across the whole state. This is with a view to providing shade and fresh air, mitigate climate change and to serve as wind break. This project became necessary considering high temperatures usually experienced in Adamawa state between months of March </a:t>
            </a:r>
            <a:r>
              <a:rPr lang="" sz="2600" dirty="0" smtClean="0">
                <a:latin typeface="Google"/>
                <a:cs typeface="Times New Roman" pitchFamily="18" charset="0"/>
              </a:rPr>
              <a:t>and</a:t>
            </a:r>
            <a:r>
              <a:rPr lang="en-US" sz="2600" dirty="0" smtClean="0">
                <a:latin typeface="Google"/>
                <a:cs typeface="Times New Roman" pitchFamily="18" charset="0"/>
              </a:rPr>
              <a:t> June</a:t>
            </a:r>
            <a:r>
              <a:rPr lang="" sz="2600" dirty="0" smtClean="0">
                <a:latin typeface="Google"/>
                <a:cs typeface="Times New Roman" pitchFamily="18" charset="0"/>
              </a:rPr>
              <a:t>, which has resulted to high casualitie due to heatstress. </a:t>
            </a:r>
            <a:endParaRPr lang="en-US" sz="2600" dirty="0">
              <a:effectLst/>
              <a:latin typeface="Google"/>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05501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ownloads\ggw.jpeg"/>
          <p:cNvPicPr/>
          <p:nvPr/>
        </p:nvPicPr>
        <p:blipFill>
          <a:blip r:embed="rId2">
            <a:extLst>
              <a:ext uri="{28A0092B-C50C-407E-A947-70E740481C1C}">
                <a14:useLocalDpi xmlns:a14="http://schemas.microsoft.com/office/drawing/2010/main" val="0"/>
              </a:ext>
            </a:extLst>
          </a:blip>
          <a:srcRect/>
          <a:stretch>
            <a:fillRect/>
          </a:stretch>
        </p:blipFill>
        <p:spPr bwMode="auto">
          <a:xfrm>
            <a:off x="876919" y="3829268"/>
            <a:ext cx="4899768" cy="2687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180" y="316186"/>
            <a:ext cx="5512490" cy="3341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628" y="316186"/>
            <a:ext cx="5137627" cy="3341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069" y="3863427"/>
            <a:ext cx="4800601" cy="2960413"/>
          </a:xfrm>
          <a:prstGeom prst="ellipse">
            <a:avLst/>
          </a:prstGeom>
          <a:ln>
            <a:noFill/>
          </a:ln>
          <a:effectLst>
            <a:softEdge rad="112500"/>
          </a:effectLst>
        </p:spPr>
      </p:pic>
    </p:spTree>
    <p:extLst>
      <p:ext uri="{BB962C8B-B14F-4D97-AF65-F5344CB8AC3E}">
        <p14:creationId xmlns:p14="http://schemas.microsoft.com/office/powerpoint/2010/main" val="1330203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3116" y="801274"/>
            <a:ext cx="10708164" cy="2782300"/>
          </a:xfrm>
          <a:prstGeom prst="rect">
            <a:avLst/>
          </a:prstGeom>
        </p:spPr>
        <p:txBody>
          <a:bodyPr wrap="square">
            <a:spAutoFit/>
          </a:bodyPr>
          <a:lstStyle/>
          <a:p>
            <a:pPr marR="0" lvl="0" algn="just">
              <a:lnSpc>
                <a:spcPct val="115000"/>
              </a:lnSpc>
              <a:spcBef>
                <a:spcPts val="0"/>
              </a:spcBef>
              <a:spcAft>
                <a:spcPts val="0"/>
              </a:spcAft>
            </a:pPr>
            <a:r>
              <a:rPr lang="" sz="2000" dirty="0" smtClean="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endParaRPr lang="" sz="2800" dirty="0">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15000"/>
              </a:lnSpc>
              <a:spcBef>
                <a:spcPts val="0"/>
              </a:spcBef>
              <a:spcAft>
                <a:spcPts val="0"/>
              </a:spcAft>
            </a:pPr>
            <a:r>
              <a:rPr lang="en-US" sz="2200" dirty="0" smtClean="0">
                <a:effectLst/>
                <a:latin typeface="Google"/>
                <a:ea typeface="Calibri" panose="020F0502020204030204" pitchFamily="34" charset="0"/>
                <a:cs typeface="Times New Roman" panose="02020603050405020304" pitchFamily="18" charset="0"/>
              </a:rPr>
              <a:t>Feasibility Studies on Ecological degraded areas in the state was conducted by staff of Environmental Degradation Control funded by the present administration in 2019.</a:t>
            </a:r>
          </a:p>
          <a:p>
            <a:pPr marL="457200" marR="0" algn="just">
              <a:lnSpc>
                <a:spcPct val="115000"/>
              </a:lnSpc>
              <a:spcBef>
                <a:spcPts val="0"/>
              </a:spcBef>
              <a:spcAft>
                <a:spcPts val="1000"/>
              </a:spcAft>
            </a:pPr>
            <a:r>
              <a:rPr lang="en-US" sz="2200" dirty="0" smtClean="0">
                <a:effectLst/>
                <a:latin typeface="Google"/>
                <a:ea typeface="Calibri" panose="020F0502020204030204" pitchFamily="34" charset="0"/>
                <a:cs typeface="Times New Roman" panose="02020603050405020304" pitchFamily="18" charset="0"/>
              </a:rPr>
              <a:t>The report was submitted to Agro climatic resilience in semi-arid landscape (ACReSAL) as a pre- requisite for enlistment of Adamawa State in the project. It was also submitted to Ecological Fund office, Abuja for intervention in which some of the areas had already received attention.</a:t>
            </a:r>
            <a:endParaRPr lang="en-US" sz="2200" dirty="0">
              <a:effectLst/>
              <a:latin typeface="Google"/>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5188" y="3740796"/>
            <a:ext cx="4918184" cy="30602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198" y="3736428"/>
            <a:ext cx="4781471" cy="3064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835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666" y="800679"/>
            <a:ext cx="11025051" cy="2616101"/>
          </a:xfrm>
          <a:prstGeom prst="rect">
            <a:avLst/>
          </a:prstGeom>
        </p:spPr>
        <p:txBody>
          <a:bodyPr wrap="square">
            <a:spAutoFit/>
          </a:bodyPr>
          <a:lstStyle/>
          <a:p>
            <a:pPr algn="ctr"/>
            <a:r>
              <a:rPr lang="" sz="2400" dirty="0" smtClean="0">
                <a:solidFill>
                  <a:srgbClr val="C00000"/>
                </a:solidFill>
                <a:effectLst/>
                <a:latin typeface="Google"/>
                <a:ea typeface="Calibri" panose="020F0502020204030204" pitchFamily="34" charset="0"/>
                <a:cs typeface="Times New Roman" panose="02020603050405020304" pitchFamily="18" charset="0"/>
              </a:rPr>
              <a:t>ACHIEVEMENTS: 2021</a:t>
            </a:r>
          </a:p>
          <a:p>
            <a:pPr lvl="0" algn="just"/>
            <a:r>
              <a:rPr lang="" sz="2400" dirty="0" smtClean="0"/>
              <a:t> </a:t>
            </a:r>
            <a:r>
              <a:rPr lang="en-US" sz="2600" dirty="0" err="1" smtClean="0">
                <a:latin typeface="Google"/>
                <a:cs typeface="Times New Roman" pitchFamily="18" charset="0"/>
              </a:rPr>
              <a:t>Th</a:t>
            </a:r>
            <a:r>
              <a:rPr lang="" sz="2600" dirty="0" smtClean="0">
                <a:latin typeface="Google"/>
                <a:cs typeface="Times New Roman" pitchFamily="18" charset="0"/>
              </a:rPr>
              <a:t>is administration</a:t>
            </a:r>
            <a:r>
              <a:rPr lang="en-US" sz="2600" dirty="0" smtClean="0">
                <a:latin typeface="Google"/>
                <a:cs typeface="Times New Roman" pitchFamily="18" charset="0"/>
              </a:rPr>
              <a:t> </a:t>
            </a:r>
            <a:r>
              <a:rPr lang="en-US" sz="2600" dirty="0">
                <a:latin typeface="Google"/>
                <a:cs typeface="Times New Roman" pitchFamily="18" charset="0"/>
              </a:rPr>
              <a:t>engaged five Hundred street cleaners, mostly youth in </a:t>
            </a:r>
            <a:r>
              <a:rPr lang="en-US" sz="2600" dirty="0" smtClean="0">
                <a:latin typeface="Google"/>
                <a:cs typeface="Times New Roman" pitchFamily="18" charset="0"/>
              </a:rPr>
              <a:t>202</a:t>
            </a:r>
            <a:r>
              <a:rPr lang="" sz="2600" dirty="0" smtClean="0">
                <a:latin typeface="Google"/>
                <a:cs typeface="Times New Roman" pitchFamily="18" charset="0"/>
              </a:rPr>
              <a:t>1</a:t>
            </a:r>
            <a:r>
              <a:rPr lang="en-US" sz="2600" dirty="0" smtClean="0">
                <a:latin typeface="Google"/>
                <a:cs typeface="Times New Roman" pitchFamily="18" charset="0"/>
              </a:rPr>
              <a:t> </a:t>
            </a:r>
            <a:r>
              <a:rPr lang="en-US" sz="2600" dirty="0">
                <a:latin typeface="Google"/>
                <a:cs typeface="Times New Roman" pitchFamily="18" charset="0"/>
              </a:rPr>
              <a:t>to sweep and sanitize major streets within the state capital. The exercise has been rated very effective and the process is still on going without any hitch</a:t>
            </a:r>
          </a:p>
          <a:p>
            <a:endParaRPr lang="" dirty="0" smtClean="0">
              <a:solidFill>
                <a:srgbClr val="C00000"/>
              </a:solidFill>
              <a:effectLst/>
              <a:latin typeface="Google"/>
              <a:ea typeface="Calibri" panose="020F0502020204030204" pitchFamily="34" charset="0"/>
              <a:cs typeface="Times New Roman" panose="02020603050405020304" pitchFamily="18" charset="0"/>
            </a:endParaRPr>
          </a:p>
          <a:p>
            <a:r>
              <a:rPr lang="" dirty="0" smtClean="0">
                <a:solidFill>
                  <a:srgbClr val="C00000"/>
                </a:solidFill>
                <a:effectLst/>
                <a:latin typeface="Google"/>
                <a:ea typeface="Calibri" panose="020F0502020204030204" pitchFamily="34" charset="0"/>
                <a:cs typeface="Times New Roman" panose="02020603050405020304" pitchFamily="18" charset="0"/>
              </a:rPr>
              <a:t> </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66" y="2747816"/>
            <a:ext cx="5256568" cy="3384424"/>
          </a:xfrm>
          <a:prstGeom prst="rect">
            <a:avLst/>
          </a:prstGeom>
          <a:ln>
            <a:noFill/>
          </a:ln>
          <a:effectLst>
            <a:softEdge rad="11250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943" y="2678364"/>
            <a:ext cx="4673600" cy="3419928"/>
          </a:xfrm>
          <a:prstGeom prst="rect">
            <a:avLst/>
          </a:prstGeom>
          <a:ln>
            <a:noFill/>
          </a:ln>
          <a:effectLst>
            <a:softEdge rad="112500"/>
          </a:effectLst>
        </p:spPr>
      </p:pic>
      <p:sp>
        <p:nvSpPr>
          <p:cNvPr id="3" name="Rectangle 2"/>
          <p:cNvSpPr/>
          <p:nvPr/>
        </p:nvSpPr>
        <p:spPr>
          <a:xfrm>
            <a:off x="4615134" y="6272864"/>
            <a:ext cx="4635728" cy="388696"/>
          </a:xfrm>
          <a:prstGeom prst="rect">
            <a:avLst/>
          </a:prstGeom>
        </p:spPr>
        <p:txBody>
          <a:bodyPr wrap="square">
            <a:spAutoFit/>
          </a:bodyPr>
          <a:lstStyle/>
          <a:p>
            <a:pPr>
              <a:lnSpc>
                <a:spcPct val="107000"/>
              </a:lnSpc>
              <a:spcAft>
                <a:spcPts val="800"/>
              </a:spcAft>
            </a:pPr>
            <a:r>
              <a:rPr lang="en-US" b="1" i="1" dirty="0">
                <a:latin typeface="Google"/>
                <a:ea typeface="Calibri" panose="020F0502020204030204" pitchFamily="34" charset="0"/>
                <a:cs typeface="Times New Roman" panose="02020603050405020304" pitchFamily="18" charset="0"/>
              </a:rPr>
              <a:t>Street </a:t>
            </a:r>
            <a:r>
              <a:rPr lang="" b="1" i="1" dirty="0" smtClean="0">
                <a:latin typeface="Google"/>
                <a:ea typeface="Calibri" panose="020F0502020204030204" pitchFamily="34" charset="0"/>
                <a:cs typeface="Times New Roman" panose="02020603050405020304" pitchFamily="18" charset="0"/>
              </a:rPr>
              <a:t>cleaners</a:t>
            </a:r>
            <a:r>
              <a:rPr lang="en-US" b="1" i="1" dirty="0" smtClean="0">
                <a:latin typeface="Google"/>
                <a:ea typeface="Calibri" panose="020F0502020204030204" pitchFamily="34" charset="0"/>
                <a:cs typeface="Times New Roman" panose="02020603050405020304" pitchFamily="18" charset="0"/>
              </a:rPr>
              <a:t> </a:t>
            </a:r>
            <a:r>
              <a:rPr lang="en-US" b="1" i="1" dirty="0">
                <a:latin typeface="Google"/>
                <a:ea typeface="Calibri" panose="020F0502020204030204" pitchFamily="34" charset="0"/>
                <a:cs typeface="Times New Roman" panose="02020603050405020304" pitchFamily="18" charset="0"/>
              </a:rPr>
              <a:t>@ </a:t>
            </a:r>
            <a:r>
              <a:rPr lang="en-US" b="1" i="1" dirty="0" err="1">
                <a:latin typeface="Google"/>
                <a:ea typeface="Calibri" panose="020F0502020204030204" pitchFamily="34" charset="0"/>
                <a:cs typeface="Times New Roman" panose="02020603050405020304" pitchFamily="18" charset="0"/>
              </a:rPr>
              <a:t>Jimeta</a:t>
            </a:r>
            <a:r>
              <a:rPr lang="en-US" b="1" i="1" dirty="0">
                <a:latin typeface="Google"/>
                <a:ea typeface="Calibri" panose="020F0502020204030204" pitchFamily="34" charset="0"/>
                <a:cs typeface="Times New Roman" panose="02020603050405020304" pitchFamily="18" charset="0"/>
              </a:rPr>
              <a:t> Metropolis</a:t>
            </a:r>
            <a:endParaRPr lang="en-US" sz="1200" b="1" i="1"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8996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0665" y="538504"/>
            <a:ext cx="10776858" cy="5649239"/>
          </a:xfrm>
          <a:prstGeom prst="rect">
            <a:avLst/>
          </a:prstGeom>
        </p:spPr>
        <p:txBody>
          <a:bodyPr wrap="square">
            <a:spAutoFit/>
          </a:bodyPr>
          <a:lstStyle/>
          <a:p>
            <a:pPr algn="ctr">
              <a:lnSpc>
                <a:spcPct val="115000"/>
              </a:lnSpc>
            </a:pPr>
            <a:r>
              <a:rPr lang="" sz="2000" dirty="0" smtClean="0">
                <a:solidFill>
                  <a:srgbClr val="C00000"/>
                </a:solidFill>
                <a:effectLst/>
                <a:latin typeface="Google"/>
                <a:ea typeface="Calibri" panose="020F0502020204030204" pitchFamily="34" charset="0"/>
                <a:cs typeface="Times New Roman" panose="02020603050405020304" pitchFamily="18" charset="0"/>
              </a:rPr>
              <a:t> </a:t>
            </a:r>
            <a:r>
              <a:rPr lang="" sz="2800" dirty="0" smtClean="0">
                <a:solidFill>
                  <a:srgbClr val="C00000"/>
                </a:solidFill>
                <a:effectLst/>
                <a:latin typeface="Google"/>
                <a:ea typeface="Calibri" panose="020F0502020204030204" pitchFamily="34" charset="0"/>
                <a:cs typeface="Times New Roman" panose="02020603050405020304" pitchFamily="18" charset="0"/>
              </a:rPr>
              <a:t>2021CONTI.....</a:t>
            </a:r>
            <a:endParaRPr lang="" sz="2800" dirty="0">
              <a:latin typeface="Google"/>
              <a:ea typeface="Calibri" panose="020F0502020204030204" pitchFamily="34" charset="0"/>
              <a:cs typeface="Times New Roman" panose="02020603050405020304" pitchFamily="18" charset="0"/>
            </a:endParaRPr>
          </a:p>
          <a:p>
            <a:pPr marR="0" lvl="0" algn="just">
              <a:lnSpc>
                <a:spcPct val="115000"/>
              </a:lnSpc>
              <a:spcBef>
                <a:spcPts val="0"/>
              </a:spcBef>
              <a:spcAft>
                <a:spcPts val="0"/>
              </a:spcAft>
            </a:pPr>
            <a:r>
              <a:rPr lang="" sz="2000" dirty="0">
                <a:latin typeface="Google"/>
                <a:ea typeface="Calibri" panose="020F0502020204030204" pitchFamily="34" charset="0"/>
                <a:cs typeface="Times New Roman" panose="02020603050405020304" pitchFamily="18" charset="0"/>
              </a:rPr>
              <a:t> </a:t>
            </a:r>
            <a:r>
              <a:rPr lang="" sz="2000" dirty="0" smtClean="0">
                <a:latin typeface="Google"/>
                <a:ea typeface="Calibri" panose="020F0502020204030204" pitchFamily="34" charset="0"/>
                <a:cs typeface="Times New Roman" panose="02020603050405020304" pitchFamily="18" charset="0"/>
              </a:rPr>
              <a:t>      </a:t>
            </a:r>
            <a:r>
              <a:rPr lang="" sz="2000" dirty="0" smtClean="0">
                <a:effectLst/>
                <a:latin typeface="Google"/>
                <a:ea typeface="Calibri" panose="020F0502020204030204" pitchFamily="34" charset="0"/>
                <a:cs typeface="Times New Roman" panose="02020603050405020304" pitchFamily="18" charset="0"/>
              </a:rPr>
              <a:t> </a:t>
            </a:r>
            <a:r>
              <a:rPr lang="en-US" sz="2200" dirty="0" smtClean="0">
                <a:effectLst/>
                <a:latin typeface="Goole"/>
                <a:ea typeface="Calibri" panose="020F0502020204030204" pitchFamily="34" charset="0"/>
                <a:cs typeface="Times New Roman" pitchFamily="18" charset="0"/>
              </a:rPr>
              <a:t>Green Climate Fund.</a:t>
            </a:r>
          </a:p>
          <a:p>
            <a:pPr marL="457200" marR="0" algn="just">
              <a:lnSpc>
                <a:spcPct val="115000"/>
              </a:lnSpc>
              <a:spcBef>
                <a:spcPts val="0"/>
              </a:spcBef>
              <a:spcAft>
                <a:spcPts val="0"/>
              </a:spcAft>
            </a:pPr>
            <a:r>
              <a:rPr lang="en-US" sz="2200" dirty="0" smtClean="0">
                <a:effectLst/>
                <a:latin typeface="Goole"/>
                <a:ea typeface="Calibri" panose="020F0502020204030204" pitchFamily="34" charset="0"/>
                <a:cs typeface="Times New Roman" pitchFamily="18" charset="0"/>
              </a:rPr>
              <a:t>This is an intervention fund for climate change adaptation/ Mitigation for countries that are parties to UNFCC.</a:t>
            </a:r>
          </a:p>
          <a:p>
            <a:pPr marL="457200" marR="0" algn="just">
              <a:lnSpc>
                <a:spcPct val="115000"/>
              </a:lnSpc>
              <a:spcBef>
                <a:spcPts val="0"/>
              </a:spcBef>
              <a:spcAft>
                <a:spcPts val="0"/>
              </a:spcAft>
            </a:pPr>
            <a:r>
              <a:rPr lang="en-US" sz="2200" dirty="0" smtClean="0">
                <a:effectLst/>
                <a:latin typeface="Goole"/>
                <a:ea typeface="Calibri" panose="020F0502020204030204" pitchFamily="34" charset="0"/>
                <a:cs typeface="Times New Roman" pitchFamily="18" charset="0"/>
              </a:rPr>
              <a:t>Adamawa State Ministry of Environment and Natural Resources applied for the fund in 2021 for climate Adaptation (amount is 10</a:t>
            </a:r>
            <a:r>
              <a:rPr lang="" sz="2200" dirty="0" smtClean="0">
                <a:latin typeface="Goole"/>
                <a:ea typeface="Calibri" panose="020F0502020204030204" pitchFamily="34" charset="0"/>
                <a:cs typeface="Times New Roman" pitchFamily="18" charset="0"/>
              </a:rPr>
              <a:t>M UDS</a:t>
            </a:r>
            <a:r>
              <a:rPr lang="en-US" sz="2200" dirty="0" smtClean="0">
                <a:effectLst/>
                <a:latin typeface="Goole"/>
                <a:ea typeface="Calibri" panose="020F0502020204030204" pitchFamily="34" charset="0"/>
                <a:cs typeface="Times New Roman" pitchFamily="18" charset="0"/>
              </a:rPr>
              <a:t>).</a:t>
            </a:r>
          </a:p>
          <a:p>
            <a:pPr marL="457200" marR="0" algn="just">
              <a:lnSpc>
                <a:spcPct val="115000"/>
              </a:lnSpc>
              <a:spcBef>
                <a:spcPts val="0"/>
              </a:spcBef>
              <a:spcAft>
                <a:spcPts val="0"/>
              </a:spcAft>
            </a:pPr>
            <a:r>
              <a:rPr lang="en-US" sz="2200" dirty="0" smtClean="0">
                <a:effectLst/>
                <a:latin typeface="Goole"/>
                <a:ea typeface="Calibri" panose="020F0502020204030204" pitchFamily="34" charset="0"/>
                <a:cs typeface="Times New Roman" pitchFamily="18" charset="0"/>
              </a:rPr>
              <a:t>Progress made include:</a:t>
            </a:r>
          </a:p>
          <a:p>
            <a:pPr marL="342900" marR="0" lvl="0" indent="-342900" algn="just">
              <a:lnSpc>
                <a:spcPct val="115000"/>
              </a:lnSpc>
              <a:spcBef>
                <a:spcPts val="0"/>
              </a:spcBef>
              <a:spcAft>
                <a:spcPts val="0"/>
              </a:spcAft>
              <a:buFont typeface="+mj-lt"/>
              <a:buAutoNum type="romanLcPeriod"/>
            </a:pPr>
            <a:r>
              <a:rPr lang="en-US" sz="2200" dirty="0" smtClean="0">
                <a:effectLst/>
                <a:latin typeface="Goole"/>
                <a:ea typeface="Calibri" panose="020F0502020204030204" pitchFamily="34" charset="0"/>
                <a:cs typeface="Times New Roman" pitchFamily="18" charset="0"/>
              </a:rPr>
              <a:t>Letter of expression of interest addressed to Hon. Minister of Environment which was acknowledged</a:t>
            </a:r>
          </a:p>
          <a:p>
            <a:pPr marL="342900" marR="0" lvl="0" indent="-342900" algn="just">
              <a:lnSpc>
                <a:spcPct val="115000"/>
              </a:lnSpc>
              <a:spcBef>
                <a:spcPts val="0"/>
              </a:spcBef>
              <a:spcAft>
                <a:spcPts val="0"/>
              </a:spcAft>
              <a:buFont typeface="+mj-lt"/>
              <a:buAutoNum type="romanLcPeriod"/>
            </a:pPr>
            <a:r>
              <a:rPr lang="en-US" sz="2200" dirty="0" smtClean="0">
                <a:effectLst/>
                <a:latin typeface="Goole"/>
                <a:ea typeface="Calibri" panose="020F0502020204030204" pitchFamily="34" charset="0"/>
                <a:cs typeface="Times New Roman" pitchFamily="18" charset="0"/>
              </a:rPr>
              <a:t>Engagement of an environmental consultant (…..consulting services).</a:t>
            </a:r>
          </a:p>
          <a:p>
            <a:pPr marL="342900" marR="0" lvl="0" indent="-342900" algn="just">
              <a:lnSpc>
                <a:spcPct val="115000"/>
              </a:lnSpc>
              <a:spcBef>
                <a:spcPts val="0"/>
              </a:spcBef>
              <a:spcAft>
                <a:spcPts val="0"/>
              </a:spcAft>
              <a:buFont typeface="+mj-lt"/>
              <a:buAutoNum type="romanLcPeriod"/>
            </a:pPr>
            <a:r>
              <a:rPr lang="en-US" sz="2200" dirty="0" smtClean="0">
                <a:effectLst/>
                <a:latin typeface="Goole"/>
                <a:ea typeface="Calibri" panose="020F0502020204030204" pitchFamily="34" charset="0"/>
                <a:cs typeface="Times New Roman" pitchFamily="18" charset="0"/>
              </a:rPr>
              <a:t>Appointment of Technical Focal Person (Director Environmental  Degradation)</a:t>
            </a:r>
          </a:p>
          <a:p>
            <a:pPr marL="342900" marR="0" lvl="0" indent="-342900" algn="just">
              <a:lnSpc>
                <a:spcPct val="115000"/>
              </a:lnSpc>
              <a:spcBef>
                <a:spcPts val="0"/>
              </a:spcBef>
              <a:spcAft>
                <a:spcPts val="0"/>
              </a:spcAft>
              <a:buFont typeface="+mj-lt"/>
              <a:buAutoNum type="romanLcPeriod"/>
            </a:pPr>
            <a:r>
              <a:rPr lang="en-US" sz="2200" dirty="0" smtClean="0">
                <a:effectLst/>
                <a:latin typeface="Goole"/>
                <a:ea typeface="Calibri" panose="020F0502020204030204" pitchFamily="34" charset="0"/>
                <a:cs typeface="Times New Roman" pitchFamily="18" charset="0"/>
              </a:rPr>
              <a:t>Preparation and submission of concept note which was approved</a:t>
            </a:r>
            <a:r>
              <a:rPr lang="" sz="2200" dirty="0" smtClean="0">
                <a:effectLst/>
                <a:latin typeface="Goole"/>
                <a:ea typeface="Calibri" panose="020F0502020204030204" pitchFamily="34" charset="0"/>
                <a:cs typeface="Times New Roman" pitchFamily="18" charset="0"/>
              </a:rPr>
              <a:t>.</a:t>
            </a:r>
            <a:endParaRPr lang="en-US" sz="2200" dirty="0" smtClean="0">
              <a:effectLst/>
              <a:latin typeface="Goole"/>
              <a:ea typeface="Calibri" panose="020F0502020204030204" pitchFamily="34" charset="0"/>
              <a:cs typeface="Times New Roman" pitchFamily="18" charset="0"/>
            </a:endParaRPr>
          </a:p>
          <a:p>
            <a:pPr marL="342900" marR="0" lvl="0" indent="-342900" algn="just">
              <a:lnSpc>
                <a:spcPct val="115000"/>
              </a:lnSpc>
              <a:spcBef>
                <a:spcPts val="0"/>
              </a:spcBef>
              <a:spcAft>
                <a:spcPts val="0"/>
              </a:spcAft>
              <a:buFont typeface="+mj-lt"/>
              <a:buAutoNum type="romanLcPeriod"/>
            </a:pPr>
            <a:r>
              <a:rPr lang="en-US" sz="2200" dirty="0" smtClean="0">
                <a:effectLst/>
                <a:latin typeface="Goole"/>
                <a:ea typeface="Calibri" panose="020F0502020204030204" pitchFamily="34" charset="0"/>
                <a:cs typeface="Times New Roman" pitchFamily="18" charset="0"/>
              </a:rPr>
              <a:t>Appointment of FAO as an accredited entity </a:t>
            </a:r>
          </a:p>
          <a:p>
            <a:pPr marL="342900" marR="0" lvl="0" indent="-342900" algn="just">
              <a:lnSpc>
                <a:spcPct val="115000"/>
              </a:lnSpc>
              <a:spcBef>
                <a:spcPts val="0"/>
              </a:spcBef>
              <a:spcAft>
                <a:spcPts val="1000"/>
              </a:spcAft>
              <a:buFont typeface="+mj-lt"/>
              <a:buAutoNum type="romanLcPeriod"/>
            </a:pPr>
            <a:r>
              <a:rPr lang="en-US" sz="2200" dirty="0" smtClean="0">
                <a:effectLst/>
                <a:latin typeface="Goole"/>
                <a:ea typeface="Calibri" panose="020F0502020204030204" pitchFamily="34" charset="0"/>
                <a:cs typeface="Times New Roman" pitchFamily="18" charset="0"/>
              </a:rPr>
              <a:t>Submission of project proposal to FAO</a:t>
            </a:r>
            <a:endParaRPr lang="en-US" sz="2200" dirty="0">
              <a:effectLst/>
              <a:latin typeface="Goole"/>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33329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211" y="180097"/>
            <a:ext cx="11070047" cy="3740414"/>
          </a:xfrm>
          <a:prstGeom prst="rect">
            <a:avLst/>
          </a:prstGeom>
        </p:spPr>
        <p:txBody>
          <a:bodyPr wrap="square">
            <a:spAutoFit/>
          </a:bodyPr>
          <a:lstStyle/>
          <a:p>
            <a:pPr algn="ctr">
              <a:lnSpc>
                <a:spcPct val="115000"/>
              </a:lnSpc>
              <a:spcAft>
                <a:spcPts val="1000"/>
              </a:spcAft>
            </a:pPr>
            <a:r>
              <a:rPr lang="" sz="2000" dirty="0" smtClean="0">
                <a:solidFill>
                  <a:srgbClr val="C00000"/>
                </a:solidFill>
                <a:effectLst/>
                <a:latin typeface="Google"/>
                <a:ea typeface="Calibri" panose="020F0502020204030204" pitchFamily="34" charset="0"/>
                <a:cs typeface="Times New Roman" panose="02020603050405020304" pitchFamily="18" charset="0"/>
              </a:rPr>
              <a:t>2021CONTI.....</a:t>
            </a:r>
            <a:endParaRPr lang="" sz="2000" dirty="0" smtClean="0">
              <a:effectLst/>
              <a:latin typeface="Google"/>
              <a:ea typeface="Calibri" panose="020F0502020204030204" pitchFamily="34" charset="0"/>
              <a:cs typeface="Times New Roman" panose="02020603050405020304" pitchFamily="18" charset="0"/>
            </a:endParaRPr>
          </a:p>
          <a:p>
            <a:pPr algn="just">
              <a:lnSpc>
                <a:spcPct val="115000"/>
              </a:lnSpc>
              <a:spcAft>
                <a:spcPts val="1000"/>
              </a:spcAft>
            </a:pPr>
            <a:r>
              <a:rPr lang="" sz="2000" dirty="0">
                <a:latin typeface="Google"/>
                <a:ea typeface="Calibri" panose="020F0502020204030204" pitchFamily="34" charset="0"/>
                <a:cs typeface="Times New Roman" panose="02020603050405020304" pitchFamily="18" charset="0"/>
              </a:rPr>
              <a:t> </a:t>
            </a:r>
            <a:r>
              <a:rPr lang="" sz="2000" dirty="0" smtClean="0">
                <a:effectLst/>
                <a:latin typeface="Google"/>
                <a:ea typeface="Calibri" panose="020F0502020204030204" pitchFamily="34" charset="0"/>
                <a:cs typeface="Times New Roman" panose="02020603050405020304" pitchFamily="18" charset="0"/>
              </a:rPr>
              <a:t> </a:t>
            </a:r>
            <a:r>
              <a:rPr lang="en-US" sz="2200" dirty="0" smtClean="0">
                <a:effectLst/>
                <a:latin typeface="Google"/>
                <a:ea typeface="Calibri" panose="020F0502020204030204" pitchFamily="34" charset="0"/>
                <a:cs typeface="Times New Roman" panose="02020603050405020304" pitchFamily="18" charset="0"/>
              </a:rPr>
              <a:t>The Ministry entered partnership with key players in wildlife conservation. Between 2019 – 2022, the Ministry through the wildlife department collaborated with a conservation biologist from the USA for hippo conservation and community sensitization at </a:t>
            </a:r>
            <a:r>
              <a:rPr lang="en-US" sz="2200" dirty="0" err="1" smtClean="0">
                <a:effectLst/>
                <a:latin typeface="Google"/>
                <a:ea typeface="Calibri" panose="020F0502020204030204" pitchFamily="34" charset="0"/>
                <a:cs typeface="Times New Roman" panose="02020603050405020304" pitchFamily="18" charset="0"/>
              </a:rPr>
              <a:t>Kiri</a:t>
            </a:r>
            <a:r>
              <a:rPr lang="en-US" sz="2200" dirty="0" smtClean="0">
                <a:effectLst/>
                <a:latin typeface="Google"/>
                <a:ea typeface="Calibri" panose="020F0502020204030204" pitchFamily="34" charset="0"/>
                <a:cs typeface="Times New Roman" panose="02020603050405020304" pitchFamily="18" charset="0"/>
              </a:rPr>
              <a:t> reservoir and the adjoining communities. We also jointly conducted hippo census and established the approximate number of hippos in the reservoir. A total of approximately 64 hippos were seen and counted. Similarly, we collaborated with African Nature Investors Foundation (ANI), an international NGO with vast technical expertise on wildlife conservation and management with a view also to train our technical staff.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415" y="3742090"/>
            <a:ext cx="3309779" cy="2965650"/>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04" y="3920511"/>
            <a:ext cx="3238012" cy="2823836"/>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0692" y="3873422"/>
            <a:ext cx="3799490" cy="2834318"/>
          </a:xfrm>
          <a:prstGeom prst="rect">
            <a:avLst/>
          </a:prstGeom>
          <a:ln>
            <a:noFill/>
          </a:ln>
          <a:effectLst>
            <a:softEdge rad="112500"/>
          </a:effectLst>
        </p:spPr>
      </p:pic>
      <p:sp>
        <p:nvSpPr>
          <p:cNvPr id="2" name="Rectangle 1"/>
          <p:cNvSpPr/>
          <p:nvPr/>
        </p:nvSpPr>
        <p:spPr>
          <a:xfrm>
            <a:off x="3410227" y="6375015"/>
            <a:ext cx="4388766" cy="369332"/>
          </a:xfrm>
          <a:prstGeom prst="rect">
            <a:avLst/>
          </a:prstGeom>
        </p:spPr>
        <p:txBody>
          <a:bodyPr wrap="none">
            <a:spAutoFit/>
          </a:bodyPr>
          <a:lstStyle/>
          <a:p>
            <a:r>
              <a:rPr lang="en-US" b="1" i="1" dirty="0">
                <a:latin typeface="Google"/>
                <a:ea typeface="Calibri" panose="020F0502020204030204" pitchFamily="34" charset="0"/>
                <a:cs typeface="Times New Roman" panose="02020603050405020304" pitchFamily="18" charset="0"/>
              </a:rPr>
              <a:t>Hippo Survey &amp; Census @ </a:t>
            </a:r>
            <a:r>
              <a:rPr lang="en-US" b="1" i="1" dirty="0" err="1">
                <a:latin typeface="Google"/>
                <a:ea typeface="Calibri" panose="020F0502020204030204" pitchFamily="34" charset="0"/>
                <a:cs typeface="Times New Roman" panose="02020603050405020304" pitchFamily="18" charset="0"/>
              </a:rPr>
              <a:t>Kiri</a:t>
            </a:r>
            <a:r>
              <a:rPr lang="en-US" b="1" i="1" dirty="0">
                <a:latin typeface="Google"/>
                <a:ea typeface="Calibri" panose="020F0502020204030204" pitchFamily="34" charset="0"/>
                <a:cs typeface="Times New Roman" panose="02020603050405020304" pitchFamily="18" charset="0"/>
              </a:rPr>
              <a:t> Dam  </a:t>
            </a:r>
            <a:r>
              <a:rPr lang="en-US" b="1" i="1" dirty="0">
                <a:solidFill>
                  <a:srgbClr val="FFFFFF"/>
                </a:solidFill>
                <a:latin typeface="Google"/>
                <a:ea typeface="Calibri" panose="020F0502020204030204" pitchFamily="34" charset="0"/>
                <a:cs typeface="Times New Roman" panose="02020603050405020304" pitchFamily="18" charset="0"/>
              </a:rPr>
              <a:t>A</a:t>
            </a:r>
            <a:endParaRPr lang="en-US" b="1" i="1" dirty="0"/>
          </a:p>
        </p:txBody>
      </p:sp>
    </p:spTree>
    <p:extLst>
      <p:ext uri="{BB962C8B-B14F-4D97-AF65-F5344CB8AC3E}">
        <p14:creationId xmlns:p14="http://schemas.microsoft.com/office/powerpoint/2010/main" val="51182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2098" y="1199981"/>
            <a:ext cx="8418787" cy="3583032"/>
          </a:xfrm>
          <a:prstGeom prst="rect">
            <a:avLst/>
          </a:prstGeom>
        </p:spPr>
        <p:txBody>
          <a:bodyPr wrap="square">
            <a:spAutoFit/>
          </a:bodyPr>
          <a:lstStyle/>
          <a:p>
            <a:pPr algn="ctr">
              <a:lnSpc>
                <a:spcPct val="115000"/>
              </a:lnSpc>
              <a:spcAft>
                <a:spcPts val="1000"/>
              </a:spcAft>
            </a:pPr>
            <a:r>
              <a:rPr lang="" sz="2200" dirty="0" smtClean="0">
                <a:solidFill>
                  <a:srgbClr val="C00000"/>
                </a:solidFill>
                <a:effectLst/>
                <a:latin typeface="Google"/>
                <a:ea typeface="Calibri" panose="020F0502020204030204" pitchFamily="34" charset="0"/>
                <a:cs typeface="Times New Roman" panose="02020603050405020304" pitchFamily="18" charset="0"/>
              </a:rPr>
              <a:t>2021CONTI.....</a:t>
            </a:r>
            <a:endParaRPr lang="" sz="2200" dirty="0" smtClean="0">
              <a:effectLst/>
              <a:latin typeface="Google"/>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smtClean="0">
                <a:effectLst/>
                <a:latin typeface="Google"/>
                <a:ea typeface="Calibri" panose="020F0502020204030204" pitchFamily="34" charset="0"/>
                <a:cs typeface="Times New Roman" panose="02020603050405020304" pitchFamily="18" charset="0"/>
              </a:rPr>
              <a:t>In 2021, the ministry signed an M</a:t>
            </a:r>
            <a:r>
              <a:rPr lang="" sz="2800" dirty="0" smtClean="0">
                <a:effectLst/>
                <a:latin typeface="Google"/>
                <a:ea typeface="Calibri" panose="020F0502020204030204" pitchFamily="34" charset="0"/>
                <a:cs typeface="Times New Roman" panose="02020603050405020304" pitchFamily="18" charset="0"/>
              </a:rPr>
              <a:t>O</a:t>
            </a:r>
            <a:r>
              <a:rPr lang="en-US" sz="2800" dirty="0" smtClean="0">
                <a:effectLst/>
                <a:latin typeface="Google"/>
                <a:ea typeface="Calibri" panose="020F0502020204030204" pitchFamily="34" charset="0"/>
                <a:cs typeface="Times New Roman" panose="02020603050405020304" pitchFamily="18" charset="0"/>
              </a:rPr>
              <a:t>U with Adamawa State hunters Association to assist us in protecting our already depleted wildlife resources in a few of our remaining hot spots of wildlife such as around </a:t>
            </a:r>
            <a:r>
              <a:rPr lang="en-US" sz="2800" dirty="0" err="1" smtClean="0">
                <a:effectLst/>
                <a:latin typeface="Google"/>
                <a:ea typeface="Calibri" panose="020F0502020204030204" pitchFamily="34" charset="0"/>
                <a:cs typeface="Times New Roman" panose="02020603050405020304" pitchFamily="18" charset="0"/>
              </a:rPr>
              <a:t>Ganye</a:t>
            </a:r>
            <a:r>
              <a:rPr lang="en-US" sz="2800" dirty="0" smtClean="0">
                <a:effectLst/>
                <a:latin typeface="Google"/>
                <a:ea typeface="Calibri" panose="020F0502020204030204" pitchFamily="34" charset="0"/>
                <a:cs typeface="Times New Roman" panose="02020603050405020304" pitchFamily="18" charset="0"/>
              </a:rPr>
              <a:t> and Jada LGAs and the partnership is yielding a good result.</a:t>
            </a:r>
            <a:endParaRPr lang="en-US" sz="2800" dirty="0">
              <a:effectLst/>
              <a:latin typeface="Google"/>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875798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787</TotalTime>
  <Words>1294</Words>
  <Application>Microsoft Office PowerPoint</Application>
  <PresentationFormat>Widescreen</PresentationFormat>
  <Paragraphs>105</Paragraphs>
  <Slides>29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DFGothic-EB</vt:lpstr>
      <vt:lpstr>GoOGL</vt:lpstr>
      <vt:lpstr>Google</vt:lpstr>
      <vt:lpstr>Goole</vt:lpstr>
      <vt:lpstr>Harrington</vt:lpstr>
      <vt:lpstr>Symbol</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Microsoft account</cp:lastModifiedBy>
  <cp:revision>170</cp:revision>
  <dcterms:created xsi:type="dcterms:W3CDTF">2024-11-17T13:07:16Z</dcterms:created>
  <dcterms:modified xsi:type="dcterms:W3CDTF">2026-01-24T08:55:59Z</dcterms:modified>
</cp:coreProperties>
</file>