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notesMasterIdLst>
    <p:notesMasterId r:id="rId13"/>
  </p:notesMasterIdLst>
  <p:handoutMasterIdLst>
    <p:handoutMasterId r:id="rId14"/>
  </p:handoutMasterIdLst>
  <p:sldIdLst>
    <p:sldId id="279" r:id="rId2"/>
    <p:sldId id="280" r:id="rId3"/>
    <p:sldId id="283" r:id="rId4"/>
    <p:sldId id="258" r:id="rId5"/>
    <p:sldId id="286" r:id="rId6"/>
    <p:sldId id="287" r:id="rId7"/>
    <p:sldId id="268" r:id="rId8"/>
    <p:sldId id="288" r:id="rId9"/>
    <p:sldId id="289" r:id="rId10"/>
    <p:sldId id="290" r:id="rId11"/>
    <p:sldId id="284" r:id="rId12"/>
  </p:sldIdLst>
  <p:sldSz cx="6858000" cy="9144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53" d="100"/>
          <a:sy n="53" d="100"/>
        </p:scale>
        <p:origin x="219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71490DFC-F936-4DE5-B018-F367C5A92CF9}" type="datetimeFigureOut">
              <a:rPr lang="en-IN" smtClean="0"/>
              <a:t>13-11-2024</a:t>
            </a:fld>
            <a:endParaRPr lang="en-IN"/>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EC33CE9A-A87C-4B22-BB99-E36DD5F4A70E}" type="slidenum">
              <a:rPr lang="en-IN" smtClean="0"/>
              <a:t>‹#›</a:t>
            </a:fld>
            <a:endParaRPr lang="en-IN"/>
          </a:p>
        </p:txBody>
      </p:sp>
    </p:spTree>
    <p:extLst>
      <p:ext uri="{BB962C8B-B14F-4D97-AF65-F5344CB8AC3E}">
        <p14:creationId xmlns:p14="http://schemas.microsoft.com/office/powerpoint/2010/main" val="12153096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13F52DD5-4DAF-4119-9AE3-109B1F2BF213}" type="datetimeFigureOut">
              <a:rPr lang="en-IN" smtClean="0"/>
              <a:t>13-11-2024</a:t>
            </a:fld>
            <a:endParaRPr lang="en-IN"/>
          </a:p>
        </p:txBody>
      </p:sp>
      <p:sp>
        <p:nvSpPr>
          <p:cNvPr id="4" name="Slide Image Placeholder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A2FF2608-2088-4EE1-930C-AF9B99D03EA9}" type="slidenum">
              <a:rPr lang="en-IN" smtClean="0"/>
              <a:t>‹#›</a:t>
            </a:fld>
            <a:endParaRPr lang="en-IN"/>
          </a:p>
        </p:txBody>
      </p:sp>
    </p:spTree>
    <p:extLst>
      <p:ext uri="{BB962C8B-B14F-4D97-AF65-F5344CB8AC3E}">
        <p14:creationId xmlns:p14="http://schemas.microsoft.com/office/powerpoint/2010/main" val="7703610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A2FF2608-2088-4EE1-930C-AF9B99D03EA9}" type="slidenum">
              <a:rPr lang="en-IN" smtClean="0"/>
              <a:t>9</a:t>
            </a:fld>
            <a:endParaRPr lang="en-IN"/>
          </a:p>
        </p:txBody>
      </p:sp>
    </p:spTree>
    <p:extLst>
      <p:ext uri="{BB962C8B-B14F-4D97-AF65-F5344CB8AC3E}">
        <p14:creationId xmlns:p14="http://schemas.microsoft.com/office/powerpoint/2010/main" val="853123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496484"/>
            <a:ext cx="5143500" cy="3183467"/>
          </a:xfrm>
        </p:spPr>
        <p:txBody>
          <a:bodyPr anchor="b"/>
          <a:lstStyle>
            <a:lvl1pPr algn="ctr">
              <a:defRPr sz="3375"/>
            </a:lvl1pPr>
          </a:lstStyle>
          <a:p>
            <a:r>
              <a:rPr lang="en-US" smtClean="0"/>
              <a:t>Click to edit Master title style</a:t>
            </a:r>
            <a:endParaRPr lang="en-IN"/>
          </a:p>
        </p:txBody>
      </p:sp>
      <p:sp>
        <p:nvSpPr>
          <p:cNvPr id="3" name="Subtitle 2"/>
          <p:cNvSpPr>
            <a:spLocks noGrp="1"/>
          </p:cNvSpPr>
          <p:nvPr>
            <p:ph type="subTitle" idx="1"/>
          </p:nvPr>
        </p:nvSpPr>
        <p:spPr>
          <a:xfrm>
            <a:off x="857250" y="4802717"/>
            <a:ext cx="5143500"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F811AC0-4534-4B33-A6D1-DD2A44C5DF4D}" type="datetime1">
              <a:rPr lang="en-IN" smtClean="0"/>
              <a:t>13-11-2024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B6D456-F627-4360-88ED-AA069A3FAC16}" type="slidenum">
              <a:rPr lang="en-IN" smtClean="0"/>
              <a:t>‹#›</a:t>
            </a:fld>
            <a:endParaRPr lang="en-IN"/>
          </a:p>
        </p:txBody>
      </p:sp>
    </p:spTree>
    <p:extLst>
      <p:ext uri="{BB962C8B-B14F-4D97-AF65-F5344CB8AC3E}">
        <p14:creationId xmlns:p14="http://schemas.microsoft.com/office/powerpoint/2010/main" val="115779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AAE9B20-4A05-46E9-B0E0-60AD07D8C571}" type="datetime1">
              <a:rPr lang="en-IN" smtClean="0"/>
              <a:t>13-11-2024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B6D456-F627-4360-88ED-AA069A3FAC16}" type="slidenum">
              <a:rPr lang="en-IN" smtClean="0"/>
              <a:t>‹#›</a:t>
            </a:fld>
            <a:endParaRPr lang="en-IN"/>
          </a:p>
        </p:txBody>
      </p:sp>
    </p:spTree>
    <p:extLst>
      <p:ext uri="{BB962C8B-B14F-4D97-AF65-F5344CB8AC3E}">
        <p14:creationId xmlns:p14="http://schemas.microsoft.com/office/powerpoint/2010/main" val="4024191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2"/>
            <a:ext cx="5915025" cy="3803649"/>
          </a:xfrm>
        </p:spPr>
        <p:txBody>
          <a:bodyPr anchor="b"/>
          <a:lstStyle>
            <a:lvl1pPr>
              <a:defRPr sz="3375"/>
            </a:lvl1pPr>
          </a:lstStyle>
          <a:p>
            <a:r>
              <a:rPr lang="en-US" smtClean="0"/>
              <a:t>Click to edit Master title style</a:t>
            </a:r>
            <a:endParaRPr lang="en-IN"/>
          </a:p>
        </p:txBody>
      </p:sp>
      <p:sp>
        <p:nvSpPr>
          <p:cNvPr id="3" name="Text Placeholder 2"/>
          <p:cNvSpPr>
            <a:spLocks noGrp="1"/>
          </p:cNvSpPr>
          <p:nvPr>
            <p:ph type="body" idx="1"/>
          </p:nvPr>
        </p:nvSpPr>
        <p:spPr>
          <a:xfrm>
            <a:off x="467916" y="6119285"/>
            <a:ext cx="5915025" cy="2000249"/>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6EAD36-1C55-445B-9772-07638AC06286}" type="datetime1">
              <a:rPr lang="en-IN" smtClean="0"/>
              <a:t>13-11-2024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B6D456-F627-4360-88ED-AA069A3FAC16}" type="slidenum">
              <a:rPr lang="en-IN" smtClean="0"/>
              <a:t>‹#›</a:t>
            </a:fld>
            <a:endParaRPr lang="en-IN"/>
          </a:p>
        </p:txBody>
      </p:sp>
    </p:spTree>
    <p:extLst>
      <p:ext uri="{BB962C8B-B14F-4D97-AF65-F5344CB8AC3E}">
        <p14:creationId xmlns:p14="http://schemas.microsoft.com/office/powerpoint/2010/main" val="3575056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71488" y="2434167"/>
            <a:ext cx="2914650" cy="5801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3471863" y="2434167"/>
            <a:ext cx="2914650" cy="5801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3C8F2E68-45EA-46B3-86CD-F52FCD8E45E0}" type="datetime1">
              <a:rPr lang="en-IN" smtClean="0"/>
              <a:t>13-11-2024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6B6D456-F627-4360-88ED-AA069A3FAC16}" type="slidenum">
              <a:rPr lang="en-IN" smtClean="0"/>
              <a:t>‹#›</a:t>
            </a:fld>
            <a:endParaRPr lang="en-IN"/>
          </a:p>
        </p:txBody>
      </p:sp>
    </p:spTree>
    <p:extLst>
      <p:ext uri="{BB962C8B-B14F-4D97-AF65-F5344CB8AC3E}">
        <p14:creationId xmlns:p14="http://schemas.microsoft.com/office/powerpoint/2010/main" val="2256013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4"/>
            <a:ext cx="5915025" cy="1767417"/>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B1E06AB-F810-4898-829F-4FE0D7A99B04}" type="datetime1">
              <a:rPr lang="en-IN" smtClean="0"/>
              <a:t>13-11-2024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6B6D456-F627-4360-88ED-AA069A3FAC16}" type="slidenum">
              <a:rPr lang="en-IN" smtClean="0"/>
              <a:t>‹#›</a:t>
            </a:fld>
            <a:endParaRPr lang="en-IN"/>
          </a:p>
        </p:txBody>
      </p:sp>
    </p:spTree>
    <p:extLst>
      <p:ext uri="{BB962C8B-B14F-4D97-AF65-F5344CB8AC3E}">
        <p14:creationId xmlns:p14="http://schemas.microsoft.com/office/powerpoint/2010/main" val="2466438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3EE2932A-BDDD-4CCA-99B1-7FB17374860A}" type="datetime1">
              <a:rPr lang="en-IN" smtClean="0"/>
              <a:t>13-11-2024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6B6D456-F627-4360-88ED-AA069A3FAC16}" type="slidenum">
              <a:rPr lang="en-IN" smtClean="0"/>
              <a:t>‹#›</a:t>
            </a:fld>
            <a:endParaRPr lang="en-IN"/>
          </a:p>
        </p:txBody>
      </p:sp>
    </p:spTree>
    <p:extLst>
      <p:ext uri="{BB962C8B-B14F-4D97-AF65-F5344CB8AC3E}">
        <p14:creationId xmlns:p14="http://schemas.microsoft.com/office/powerpoint/2010/main" val="2579010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1B78EB-4890-4622-A6CE-C35CE82DE891}" type="datetime1">
              <a:rPr lang="en-IN" smtClean="0"/>
              <a:t>13-11-2024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6B6D456-F627-4360-88ED-AA069A3FAC16}" type="slidenum">
              <a:rPr lang="en-IN" smtClean="0"/>
              <a:t>‹#›</a:t>
            </a:fld>
            <a:endParaRPr lang="en-IN"/>
          </a:p>
        </p:txBody>
      </p:sp>
    </p:spTree>
    <p:extLst>
      <p:ext uri="{BB962C8B-B14F-4D97-AF65-F5344CB8AC3E}">
        <p14:creationId xmlns:p14="http://schemas.microsoft.com/office/powerpoint/2010/main" val="1716854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3" cy="2133600"/>
          </a:xfrm>
        </p:spPr>
        <p:txBody>
          <a:bodyPr anchor="b"/>
          <a:lstStyle>
            <a:lvl1pPr>
              <a:defRPr sz="1800"/>
            </a:lvl1pPr>
          </a:lstStyle>
          <a:p>
            <a:r>
              <a:rPr lang="en-US" smtClean="0"/>
              <a:t>Click to edit Master title style</a:t>
            </a:r>
            <a:endParaRPr lang="en-IN"/>
          </a:p>
        </p:txBody>
      </p:sp>
      <p:sp>
        <p:nvSpPr>
          <p:cNvPr id="3" name="Content Placeholder 2"/>
          <p:cNvSpPr>
            <a:spLocks noGrp="1"/>
          </p:cNvSpPr>
          <p:nvPr>
            <p:ph idx="1"/>
          </p:nvPr>
        </p:nvSpPr>
        <p:spPr>
          <a:xfrm>
            <a:off x="2915543" y="1316567"/>
            <a:ext cx="3471863"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7FC330-5A43-45B6-9679-A66745A16561}" type="datetime1">
              <a:rPr lang="en-IN" smtClean="0"/>
              <a:t>13-11-2024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6B6D456-F627-4360-88ED-AA069A3FAC16}" type="slidenum">
              <a:rPr lang="en-IN" smtClean="0"/>
              <a:t>‹#›</a:t>
            </a:fld>
            <a:endParaRPr lang="en-IN"/>
          </a:p>
        </p:txBody>
      </p:sp>
    </p:spTree>
    <p:extLst>
      <p:ext uri="{BB962C8B-B14F-4D97-AF65-F5344CB8AC3E}">
        <p14:creationId xmlns:p14="http://schemas.microsoft.com/office/powerpoint/2010/main" val="1331467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3" cy="2133600"/>
          </a:xfrm>
        </p:spPr>
        <p:txBody>
          <a:bodyPr anchor="b"/>
          <a:lstStyle>
            <a:lvl1pPr>
              <a:defRPr sz="1800"/>
            </a:lvl1pPr>
          </a:lstStyle>
          <a:p>
            <a:r>
              <a:rPr lang="en-US" smtClean="0"/>
              <a:t>Click to edit Master title style</a:t>
            </a:r>
            <a:endParaRPr lang="en-IN"/>
          </a:p>
        </p:txBody>
      </p:sp>
      <p:sp>
        <p:nvSpPr>
          <p:cNvPr id="3" name="Picture Placeholder 2"/>
          <p:cNvSpPr>
            <a:spLocks noGrp="1"/>
          </p:cNvSpPr>
          <p:nvPr>
            <p:ph type="pic" idx="1"/>
          </p:nvPr>
        </p:nvSpPr>
        <p:spPr>
          <a:xfrm>
            <a:off x="2915543" y="1316567"/>
            <a:ext cx="3471863" cy="64981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IN"/>
          </a:p>
        </p:txBody>
      </p:sp>
      <p:sp>
        <p:nvSpPr>
          <p:cNvPr id="4" name="Text Placeholder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A8A4DB-1F51-4DB0-AB1D-D49FD43989DF}" type="datetime1">
              <a:rPr lang="en-IN" smtClean="0"/>
              <a:t>13-11-2024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6B6D456-F627-4360-88ED-AA069A3FAC16}" type="slidenum">
              <a:rPr lang="en-IN" smtClean="0"/>
              <a:t>‹#›</a:t>
            </a:fld>
            <a:endParaRPr lang="en-IN"/>
          </a:p>
        </p:txBody>
      </p:sp>
    </p:spTree>
    <p:extLst>
      <p:ext uri="{BB962C8B-B14F-4D97-AF65-F5344CB8AC3E}">
        <p14:creationId xmlns:p14="http://schemas.microsoft.com/office/powerpoint/2010/main" val="1410273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5C4AF0B7-3E78-428F-A765-96137F9F618E}" type="datetime1">
              <a:rPr lang="en-IN" smtClean="0"/>
              <a:t>13-11-2024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B6D456-F627-4360-88ED-AA069A3FAC16}" type="slidenum">
              <a:rPr lang="en-IN" smtClean="0"/>
              <a:t>‹#›</a:t>
            </a:fld>
            <a:endParaRPr lang="en-IN"/>
          </a:p>
        </p:txBody>
      </p:sp>
    </p:spTree>
    <p:extLst>
      <p:ext uri="{BB962C8B-B14F-4D97-AF65-F5344CB8AC3E}">
        <p14:creationId xmlns:p14="http://schemas.microsoft.com/office/powerpoint/2010/main" val="1110583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486834"/>
            <a:ext cx="1478756" cy="7749117"/>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71487" y="486834"/>
            <a:ext cx="4350544" cy="77491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9AAF94E-5BE4-47E0-8700-C53BBA582D14}" type="datetime1">
              <a:rPr lang="en-IN" smtClean="0"/>
              <a:t>13-11-2024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B6D456-F627-4360-88ED-AA069A3FAC16}" type="slidenum">
              <a:rPr lang="en-IN" smtClean="0"/>
              <a:t>‹#›</a:t>
            </a:fld>
            <a:endParaRPr lang="en-IN"/>
          </a:p>
        </p:txBody>
      </p:sp>
    </p:spTree>
    <p:extLst>
      <p:ext uri="{BB962C8B-B14F-4D97-AF65-F5344CB8AC3E}">
        <p14:creationId xmlns:p14="http://schemas.microsoft.com/office/powerpoint/2010/main" val="232859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4"/>
            <a:ext cx="5915025" cy="1767417"/>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71488" y="8475134"/>
            <a:ext cx="1543050"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09927739-61A9-4D41-893D-941054F118A5}" type="datetime1">
              <a:rPr lang="en-IN" smtClean="0"/>
              <a:t>13-11-2024</a:t>
            </a:fld>
            <a:endParaRPr lang="en-IN"/>
          </a:p>
        </p:txBody>
      </p:sp>
      <p:sp>
        <p:nvSpPr>
          <p:cNvPr id="5" name="Footer Placeholder 4"/>
          <p:cNvSpPr>
            <a:spLocks noGrp="1"/>
          </p:cNvSpPr>
          <p:nvPr>
            <p:ph type="ftr" sz="quarter" idx="3"/>
          </p:nvPr>
        </p:nvSpPr>
        <p:spPr>
          <a:xfrm>
            <a:off x="2271713" y="8475134"/>
            <a:ext cx="2314575"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8475134"/>
            <a:ext cx="1543050"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76B6D456-F627-4360-88ED-AA069A3FAC16}" type="slidenum">
              <a:rPr lang="en-IN" smtClean="0"/>
              <a:t>‹#›</a:t>
            </a:fld>
            <a:endParaRPr lang="en-IN"/>
          </a:p>
        </p:txBody>
      </p:sp>
    </p:spTree>
    <p:extLst>
      <p:ext uri="{BB962C8B-B14F-4D97-AF65-F5344CB8AC3E}">
        <p14:creationId xmlns:p14="http://schemas.microsoft.com/office/powerpoint/2010/main" val="4218775996"/>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hf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360245" y="427482"/>
            <a:ext cx="6196083" cy="8077200"/>
          </a:xfrm>
        </p:spPr>
        <p:txBody>
          <a:bodyPr anchor="t">
            <a:noAutofit/>
          </a:bodyPr>
          <a:lstStyle/>
          <a:p>
            <a:pPr algn="ctr"/>
            <a:r>
              <a:rPr lang="en-US" sz="4000" b="1" dirty="0" smtClean="0">
                <a:solidFill>
                  <a:schemeClr val="accent1"/>
                </a:solidFill>
                <a:latin typeface="Bookman Old Style" panose="02050604050505020204" pitchFamily="18" charset="0"/>
              </a:rPr>
              <a:t>MINISTERIAL PRESS BRIEFING</a:t>
            </a:r>
            <a:r>
              <a:rPr lang="en-US" sz="3600" b="1" dirty="0" smtClean="0">
                <a:solidFill>
                  <a:schemeClr val="accent1"/>
                </a:solidFill>
                <a:latin typeface="Bookman Old Style" panose="02050604050505020204" pitchFamily="18" charset="0"/>
              </a:rPr>
              <a:t/>
            </a:r>
            <a:br>
              <a:rPr lang="en-US" sz="3600" b="1" dirty="0" smtClean="0">
                <a:solidFill>
                  <a:schemeClr val="accent1"/>
                </a:solidFill>
                <a:latin typeface="Bookman Old Style" panose="02050604050505020204" pitchFamily="18" charset="0"/>
              </a:rPr>
            </a:br>
            <a:r>
              <a:rPr lang="en-US" sz="2400" dirty="0" smtClean="0">
                <a:latin typeface="Britannic Bold" panose="020B0903060703020204" pitchFamily="34" charset="0"/>
              </a:rPr>
              <a:t/>
            </a:r>
            <a:br>
              <a:rPr lang="en-US" sz="2400" dirty="0" smtClean="0">
                <a:latin typeface="Britannic Bold" panose="020B0903060703020204" pitchFamily="34" charset="0"/>
              </a:rPr>
            </a:br>
            <a:r>
              <a:rPr lang="en-US" sz="2400" dirty="0" smtClean="0">
                <a:latin typeface="Britannic Bold" panose="020B0903060703020204" pitchFamily="34" charset="0"/>
              </a:rPr>
              <a:t/>
            </a:r>
            <a:br>
              <a:rPr lang="en-US" sz="2400" dirty="0" smtClean="0">
                <a:latin typeface="Britannic Bold" panose="020B0903060703020204" pitchFamily="34" charset="0"/>
              </a:rPr>
            </a:br>
            <a:r>
              <a:rPr lang="en-US" sz="2400" dirty="0" smtClean="0">
                <a:latin typeface="Britannic Bold" panose="020B0903060703020204" pitchFamily="34" charset="0"/>
              </a:rPr>
              <a:t/>
            </a:r>
            <a:br>
              <a:rPr lang="en-US" sz="2400" dirty="0" smtClean="0">
                <a:latin typeface="Britannic Bold" panose="020B0903060703020204" pitchFamily="34" charset="0"/>
              </a:rPr>
            </a:br>
            <a:r>
              <a:rPr lang="en-US" sz="2400" dirty="0" smtClean="0">
                <a:latin typeface="Britannic Bold" panose="020B0903060703020204" pitchFamily="34" charset="0"/>
              </a:rPr>
              <a:t>BY</a:t>
            </a:r>
            <a:br>
              <a:rPr lang="en-US" sz="2400" dirty="0" smtClean="0">
                <a:latin typeface="Britannic Bold" panose="020B0903060703020204" pitchFamily="34" charset="0"/>
              </a:rPr>
            </a:br>
            <a:r>
              <a:rPr lang="en-US" sz="2400" dirty="0" smtClean="0">
                <a:latin typeface="Britannic Bold" panose="020B0903060703020204" pitchFamily="34" charset="0"/>
              </a:rPr>
              <a:t/>
            </a:r>
            <a:br>
              <a:rPr lang="en-US" sz="2400" dirty="0" smtClean="0">
                <a:latin typeface="Britannic Bold" panose="020B0903060703020204" pitchFamily="34" charset="0"/>
              </a:rPr>
            </a:br>
            <a:r>
              <a:rPr lang="en-US" sz="2400" dirty="0" smtClean="0">
                <a:solidFill>
                  <a:srgbClr val="FF0000"/>
                </a:solidFill>
                <a:latin typeface="Britannic Bold" panose="020B0903060703020204" pitchFamily="34" charset="0"/>
              </a:rPr>
              <a:t>HON. ADAMU ATIKU ABUBAKAR, </a:t>
            </a:r>
            <a:r>
              <a:rPr lang="en-US" sz="2400" dirty="0" smtClean="0">
                <a:latin typeface="Britannic Bold" panose="020B0903060703020204" pitchFamily="34" charset="0"/>
              </a:rPr>
              <a:t/>
            </a:r>
            <a:br>
              <a:rPr lang="en-US" sz="2400" dirty="0" smtClean="0">
                <a:latin typeface="Britannic Bold" panose="020B0903060703020204" pitchFamily="34" charset="0"/>
              </a:rPr>
            </a:br>
            <a:r>
              <a:rPr lang="en-US" sz="2800" dirty="0" smtClean="0">
                <a:solidFill>
                  <a:srgbClr val="002060"/>
                </a:solidFill>
                <a:latin typeface="Impact" panose="020B0806030902050204" pitchFamily="34" charset="0"/>
              </a:rPr>
              <a:t>COMMISSIONER FOR WORKS AND ENERGY DEVELOPMENT ADAMAWA STATE </a:t>
            </a:r>
            <a:r>
              <a:rPr lang="en-US" sz="2400" dirty="0" smtClean="0">
                <a:latin typeface="Britannic Bold" panose="020B0903060703020204" pitchFamily="34" charset="0"/>
              </a:rPr>
              <a:t/>
            </a:r>
            <a:br>
              <a:rPr lang="en-US" sz="2400" dirty="0" smtClean="0">
                <a:latin typeface="Britannic Bold" panose="020B0903060703020204" pitchFamily="34" charset="0"/>
              </a:rPr>
            </a:br>
            <a:r>
              <a:rPr lang="en-US" sz="2400" dirty="0" smtClean="0">
                <a:latin typeface="Britannic Bold" panose="020B0903060703020204" pitchFamily="34" charset="0"/>
              </a:rPr>
              <a:t/>
            </a:r>
            <a:br>
              <a:rPr lang="en-US" sz="2400" dirty="0" smtClean="0">
                <a:latin typeface="Britannic Bold" panose="020B0903060703020204" pitchFamily="34" charset="0"/>
              </a:rPr>
            </a:br>
            <a:r>
              <a:rPr lang="en-US" sz="2400" dirty="0" smtClean="0">
                <a:latin typeface="Britannic Bold" panose="020B0903060703020204" pitchFamily="34" charset="0"/>
              </a:rPr>
              <a:t/>
            </a:r>
            <a:br>
              <a:rPr lang="en-US" sz="2400" dirty="0" smtClean="0">
                <a:latin typeface="Britannic Bold" panose="020B0903060703020204" pitchFamily="34" charset="0"/>
              </a:rPr>
            </a:br>
            <a:r>
              <a:rPr lang="en-US" sz="2400" dirty="0" smtClean="0">
                <a:latin typeface="Britannic Bold" panose="020B0903060703020204" pitchFamily="34" charset="0"/>
              </a:rPr>
              <a:t/>
            </a:r>
            <a:br>
              <a:rPr lang="en-US" sz="2400" dirty="0" smtClean="0">
                <a:latin typeface="Britannic Bold" panose="020B0903060703020204" pitchFamily="34" charset="0"/>
              </a:rPr>
            </a:br>
            <a:r>
              <a:rPr lang="en-US" sz="2400" dirty="0" smtClean="0">
                <a:latin typeface="Britannic Bold" panose="020B0903060703020204" pitchFamily="34" charset="0"/>
              </a:rPr>
              <a:t>ON THE </a:t>
            </a:r>
            <a:br>
              <a:rPr lang="en-US" sz="2400" dirty="0" smtClean="0">
                <a:latin typeface="Britannic Bold" panose="020B0903060703020204" pitchFamily="34" charset="0"/>
              </a:rPr>
            </a:br>
            <a:r>
              <a:rPr lang="en-US" sz="2400" dirty="0" smtClean="0">
                <a:latin typeface="Britannic Bold" panose="020B0903060703020204" pitchFamily="34" charset="0"/>
              </a:rPr>
              <a:t>ACHIEVEMENTS OF </a:t>
            </a:r>
            <a:br>
              <a:rPr lang="en-US" sz="2400" dirty="0" smtClean="0">
                <a:latin typeface="Britannic Bold" panose="020B0903060703020204" pitchFamily="34" charset="0"/>
              </a:rPr>
            </a:br>
            <a:r>
              <a:rPr lang="en-US" sz="2800" dirty="0" smtClean="0">
                <a:solidFill>
                  <a:srgbClr val="00B050"/>
                </a:solidFill>
                <a:latin typeface="Impact" panose="020B0806030902050204" pitchFamily="34" charset="0"/>
              </a:rPr>
              <a:t>HIS EXCELLENCY RT. HON. AHMADU UMARU FINTIRI, CON, GOVERNOR </a:t>
            </a:r>
            <a:br>
              <a:rPr lang="en-US" sz="2800" dirty="0" smtClean="0">
                <a:solidFill>
                  <a:srgbClr val="00B050"/>
                </a:solidFill>
                <a:latin typeface="Impact" panose="020B0806030902050204" pitchFamily="34" charset="0"/>
              </a:rPr>
            </a:br>
            <a:r>
              <a:rPr lang="en-US" sz="2800" dirty="0" smtClean="0">
                <a:solidFill>
                  <a:srgbClr val="00B050"/>
                </a:solidFill>
                <a:latin typeface="Impact" panose="020B0806030902050204" pitchFamily="34" charset="0"/>
              </a:rPr>
              <a:t>ADAMAWA STATE</a:t>
            </a:r>
            <a:r>
              <a:rPr lang="en-US" sz="2800" dirty="0" smtClean="0">
                <a:solidFill>
                  <a:srgbClr val="002060"/>
                </a:solidFill>
                <a:latin typeface="Impact" panose="020B0806030902050204" pitchFamily="34" charset="0"/>
              </a:rPr>
              <a:t/>
            </a:r>
            <a:br>
              <a:rPr lang="en-US" sz="2800" dirty="0" smtClean="0">
                <a:solidFill>
                  <a:srgbClr val="002060"/>
                </a:solidFill>
                <a:latin typeface="Impact" panose="020B0806030902050204" pitchFamily="34" charset="0"/>
              </a:rPr>
            </a:br>
            <a:r>
              <a:rPr lang="en-US" sz="2800" dirty="0" smtClean="0">
                <a:solidFill>
                  <a:srgbClr val="002060"/>
                </a:solidFill>
                <a:latin typeface="Impact" panose="020B0806030902050204" pitchFamily="34" charset="0"/>
              </a:rPr>
              <a:t/>
            </a:r>
            <a:br>
              <a:rPr lang="en-US" sz="2800" dirty="0" smtClean="0">
                <a:solidFill>
                  <a:srgbClr val="002060"/>
                </a:solidFill>
                <a:latin typeface="Impact" panose="020B0806030902050204" pitchFamily="34" charset="0"/>
              </a:rPr>
            </a:br>
            <a:r>
              <a:rPr lang="en-US" sz="2400" dirty="0" smtClean="0">
                <a:latin typeface="Britannic Bold" panose="020B0903060703020204" pitchFamily="34" charset="0"/>
              </a:rPr>
              <a:t/>
            </a:r>
            <a:br>
              <a:rPr lang="en-US" sz="2400" dirty="0" smtClean="0">
                <a:latin typeface="Britannic Bold" panose="020B0903060703020204" pitchFamily="34" charset="0"/>
              </a:rPr>
            </a:br>
            <a:r>
              <a:rPr lang="en-US" sz="2400" dirty="0" smtClean="0">
                <a:latin typeface="Britannic Bold" panose="020B0903060703020204" pitchFamily="34" charset="0"/>
              </a:rPr>
              <a:t>IN ROADS CONSTRUCTION/</a:t>
            </a:r>
            <a:r>
              <a:rPr lang="en-US" sz="2400" cap="all" dirty="0" smtClean="0">
                <a:latin typeface="Britannic Bold" panose="020B0903060703020204" pitchFamily="34" charset="0"/>
              </a:rPr>
              <a:t>Maintenance and renewable energy in the last two quarters</a:t>
            </a:r>
            <a:endParaRPr lang="en-IN" sz="2800" cap="all" dirty="0">
              <a:latin typeface="Britannic Bold" panose="020B0903060703020204" pitchFamily="34" charset="0"/>
            </a:endParaRPr>
          </a:p>
        </p:txBody>
      </p:sp>
      <p:sp>
        <p:nvSpPr>
          <p:cNvPr id="3" name="Slide Number Placeholder 2"/>
          <p:cNvSpPr>
            <a:spLocks noGrp="1"/>
          </p:cNvSpPr>
          <p:nvPr>
            <p:ph type="sldNum" sz="quarter" idx="12"/>
          </p:nvPr>
        </p:nvSpPr>
        <p:spPr/>
        <p:txBody>
          <a:bodyPr/>
          <a:lstStyle/>
          <a:p>
            <a:fld id="{76B6D456-F627-4360-88ED-AA069A3FAC16}" type="slidenum">
              <a:rPr lang="en-IN" smtClean="0"/>
              <a:t>1</a:t>
            </a:fld>
            <a:endParaRPr lang="en-IN"/>
          </a:p>
        </p:txBody>
      </p:sp>
    </p:spTree>
    <p:extLst>
      <p:ext uri="{BB962C8B-B14F-4D97-AF65-F5344CB8AC3E}">
        <p14:creationId xmlns:p14="http://schemas.microsoft.com/office/powerpoint/2010/main" val="41547654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552450" y="540054"/>
            <a:ext cx="5867400" cy="8104783"/>
          </a:xfrm>
          <a:prstGeom prst="rect">
            <a:avLst/>
          </a:prstGeom>
        </p:spPr>
        <p:txBody>
          <a:bodyPr wrap="square" anchor="ctr">
            <a:spAutoFit/>
          </a:bodyPr>
          <a:lstStyle/>
          <a:p>
            <a:pPr algn="just">
              <a:spcAft>
                <a:spcPts val="1000"/>
              </a:spcAft>
            </a:pPr>
            <a:r>
              <a:rPr lang="en-US" sz="2800" b="1" dirty="0">
                <a:latin typeface="Constantia" panose="02030602050306030303" pitchFamily="18" charset="0"/>
              </a:rPr>
              <a:t>Protocol</a:t>
            </a:r>
          </a:p>
          <a:p>
            <a:pPr algn="just">
              <a:spcAft>
                <a:spcPts val="1000"/>
              </a:spcAft>
            </a:pPr>
            <a:r>
              <a:rPr lang="en-US" sz="2800" dirty="0">
                <a:latin typeface="Constantia" panose="02030602050306030303" pitchFamily="18" charset="0"/>
                <a:ea typeface="SimSun" panose="02010600030101010101" pitchFamily="2" charset="-122"/>
                <a:cs typeface="Times New Roman" panose="02020603050405020304" pitchFamily="18" charset="0"/>
              </a:rPr>
              <a:t>I Would like to first of all cease this opportunity to most graciously welcome you to the Ministerial Press briefing by the Ministry of Works and Energy Development, Adamawa State. This is a great opportunity to make public success recorded in the areas of critical infrastructural development meant to Foster socio-economic growth. </a:t>
            </a:r>
          </a:p>
          <a:p>
            <a:pPr algn="just">
              <a:spcAft>
                <a:spcPts val="1000"/>
              </a:spcAft>
            </a:pPr>
            <a:r>
              <a:rPr lang="en-US" sz="2800" dirty="0">
                <a:latin typeface="Constantia" panose="02030602050306030303" pitchFamily="18" charset="0"/>
              </a:rPr>
              <a:t>Distinguish guests, ladies and gentlemen. The Ministry's main mandate  is to facilitate infrastructural growth and  to provide a sustainable energy solution which will significantly address the needs of  the populace.</a:t>
            </a:r>
            <a:endParaRPr lang="en-IN" sz="2800" dirty="0">
              <a:latin typeface="Constantia" panose="02030602050306030303" pitchFamily="18" charset="0"/>
              <a:ea typeface="SimSun" panose="02010600030101010101" pitchFamily="2" charset="-122"/>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76B6D456-F627-4360-88ED-AA069A3FAC16}" type="slidenum">
              <a:rPr lang="en-IN" smtClean="0">
                <a:solidFill>
                  <a:schemeClr val="tx1"/>
                </a:solidFill>
              </a:rPr>
              <a:t>2</a:t>
            </a:fld>
            <a:endParaRPr lang="en-IN">
              <a:solidFill>
                <a:schemeClr val="tx1"/>
              </a:solidFill>
            </a:endParaRPr>
          </a:p>
        </p:txBody>
      </p:sp>
    </p:spTree>
    <p:extLst>
      <p:ext uri="{BB962C8B-B14F-4D97-AF65-F5344CB8AC3E}">
        <p14:creationId xmlns:p14="http://schemas.microsoft.com/office/powerpoint/2010/main" val="634669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438913" y="573369"/>
            <a:ext cx="5961888" cy="4529445"/>
          </a:xfrm>
          <a:prstGeom prst="rect">
            <a:avLst/>
          </a:prstGeom>
        </p:spPr>
        <p:txBody>
          <a:bodyPr wrap="square">
            <a:spAutoFit/>
          </a:bodyPr>
          <a:lstStyle/>
          <a:p>
            <a:pPr algn="just">
              <a:spcAft>
                <a:spcPts val="1000"/>
              </a:spcAft>
            </a:pPr>
            <a:r>
              <a:rPr lang="en-US" sz="2800" dirty="0" smtClean="0">
                <a:latin typeface="Constantia" panose="02030602050306030303" pitchFamily="18" charset="0"/>
              </a:rPr>
              <a:t>May </a:t>
            </a:r>
            <a:r>
              <a:rPr lang="en-US" sz="2800" dirty="0">
                <a:latin typeface="Constantia" panose="02030602050306030303" pitchFamily="18" charset="0"/>
              </a:rPr>
              <a:t>I also commend the effort of the Adamawa State House of Assembly for the steady passing of the Ministry’s budgets.</a:t>
            </a:r>
          </a:p>
          <a:p>
            <a:pPr algn="just"/>
            <a:r>
              <a:rPr lang="en-US" sz="2800" dirty="0" smtClean="0">
                <a:latin typeface="Constantia" panose="02030602050306030303" pitchFamily="18" charset="0"/>
              </a:rPr>
              <a:t>It </a:t>
            </a:r>
            <a:r>
              <a:rPr lang="en-US" sz="2800" dirty="0">
                <a:latin typeface="Constantia" panose="02030602050306030303" pitchFamily="18" charset="0"/>
              </a:rPr>
              <a:t>is now my  </a:t>
            </a:r>
            <a:r>
              <a:rPr lang="en-US" sz="2800" dirty="0" err="1">
                <a:latin typeface="Constantia" panose="02030602050306030303" pitchFamily="18" charset="0"/>
              </a:rPr>
              <a:t>Honour</a:t>
            </a:r>
            <a:r>
              <a:rPr lang="en-US" sz="2800" dirty="0">
                <a:latin typeface="Constantia" panose="02030602050306030303" pitchFamily="18" charset="0"/>
              </a:rPr>
              <a:t> to present details of the projects  achieved under the Administration of His Excellency </a:t>
            </a:r>
            <a:r>
              <a:rPr lang="en-US" sz="2800" b="1" dirty="0">
                <a:latin typeface="Constantia" panose="02030602050306030303" pitchFamily="18" charset="0"/>
              </a:rPr>
              <a:t>Rt. Hon. </a:t>
            </a:r>
            <a:r>
              <a:rPr lang="en-US" sz="2800" b="1" dirty="0" err="1">
                <a:latin typeface="Constantia" panose="02030602050306030303" pitchFamily="18" charset="0"/>
              </a:rPr>
              <a:t>Ahmadu</a:t>
            </a:r>
            <a:r>
              <a:rPr lang="en-US" sz="2800" b="1" dirty="0">
                <a:latin typeface="Constantia" panose="02030602050306030303" pitchFamily="18" charset="0"/>
              </a:rPr>
              <a:t> </a:t>
            </a:r>
            <a:r>
              <a:rPr lang="en-US" sz="2800" b="1" dirty="0" err="1">
                <a:latin typeface="Constantia" panose="02030602050306030303" pitchFamily="18" charset="0"/>
              </a:rPr>
              <a:t>Umaru</a:t>
            </a:r>
            <a:r>
              <a:rPr lang="en-US" sz="2800" b="1" dirty="0">
                <a:latin typeface="Constantia" panose="02030602050306030303" pitchFamily="18" charset="0"/>
              </a:rPr>
              <a:t> </a:t>
            </a:r>
            <a:r>
              <a:rPr lang="en-US" sz="2800" b="1" dirty="0" err="1">
                <a:latin typeface="Constantia" panose="02030602050306030303" pitchFamily="18" charset="0"/>
              </a:rPr>
              <a:t>Fintiri's</a:t>
            </a:r>
            <a:r>
              <a:rPr lang="en-US" sz="2800" dirty="0">
                <a:latin typeface="Constantia" panose="02030602050306030303" pitchFamily="18" charset="0"/>
              </a:rPr>
              <a:t> administration in the last two quarters. </a:t>
            </a:r>
          </a:p>
        </p:txBody>
      </p:sp>
      <p:sp>
        <p:nvSpPr>
          <p:cNvPr id="2" name="Slide Number Placeholder 1"/>
          <p:cNvSpPr>
            <a:spLocks noGrp="1"/>
          </p:cNvSpPr>
          <p:nvPr>
            <p:ph type="sldNum" sz="quarter" idx="12"/>
          </p:nvPr>
        </p:nvSpPr>
        <p:spPr/>
        <p:txBody>
          <a:bodyPr/>
          <a:lstStyle/>
          <a:p>
            <a:fld id="{76B6D456-F627-4360-88ED-AA069A3FAC16}" type="slidenum">
              <a:rPr lang="en-IN" smtClean="0">
                <a:solidFill>
                  <a:schemeClr val="tx1"/>
                </a:solidFill>
              </a:rPr>
              <a:t>3</a:t>
            </a:fld>
            <a:endParaRPr lang="en-IN">
              <a:solidFill>
                <a:schemeClr val="tx1"/>
              </a:solidFill>
            </a:endParaRPr>
          </a:p>
        </p:txBody>
      </p:sp>
    </p:spTree>
    <p:extLst>
      <p:ext uri="{BB962C8B-B14F-4D97-AF65-F5344CB8AC3E}">
        <p14:creationId xmlns:p14="http://schemas.microsoft.com/office/powerpoint/2010/main" val="22047249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tint val="90000"/>
                <a:lumMod val="110000"/>
              </a:schemeClr>
            </a:gs>
            <a:gs pos="100000">
              <a:schemeClr val="bg1">
                <a:shade val="64000"/>
                <a:lumMod val="88000"/>
              </a:schemeClr>
            </a:gs>
          </a:gsLst>
          <a:lin ang="2700000" scaled="1"/>
          <a:tileRect/>
        </a:gradFill>
        <a:effectLst/>
      </p:bgPr>
    </p:bg>
    <p:spTree>
      <p:nvGrpSpPr>
        <p:cNvPr id="1" name=""/>
        <p:cNvGrpSpPr/>
        <p:nvPr/>
      </p:nvGrpSpPr>
      <p:grpSpPr>
        <a:xfrm>
          <a:off x="0" y="0"/>
          <a:ext cx="0" cy="0"/>
          <a:chOff x="0" y="0"/>
          <a:chExt cx="0" cy="0"/>
        </a:xfrm>
      </p:grpSpPr>
      <p:sp>
        <p:nvSpPr>
          <p:cNvPr id="2" name="Rectangle 1"/>
          <p:cNvSpPr/>
          <p:nvPr/>
        </p:nvSpPr>
        <p:spPr>
          <a:xfrm>
            <a:off x="299802" y="515636"/>
            <a:ext cx="3175833" cy="2554545"/>
          </a:xfrm>
          <a:prstGeom prst="rect">
            <a:avLst/>
          </a:prstGeom>
        </p:spPr>
        <p:txBody>
          <a:bodyPr wrap="square">
            <a:spAutoFit/>
          </a:bodyPr>
          <a:lstStyle/>
          <a:p>
            <a:pPr algn="just"/>
            <a:r>
              <a:rPr lang="en-US" sz="1600" b="1" dirty="0" smtClean="0">
                <a:solidFill>
                  <a:schemeClr val="dk1"/>
                </a:solidFill>
              </a:rPr>
              <a:t>1. </a:t>
            </a:r>
            <a:r>
              <a:rPr lang="en-US" sz="1600" dirty="0" smtClean="0">
                <a:solidFill>
                  <a:schemeClr val="dk1"/>
                </a:solidFill>
              </a:rPr>
              <a:t>Construction </a:t>
            </a:r>
            <a:r>
              <a:rPr lang="en-US" sz="1600" dirty="0">
                <a:solidFill>
                  <a:schemeClr val="dk1"/>
                </a:solidFill>
              </a:rPr>
              <a:t>of </a:t>
            </a:r>
            <a:r>
              <a:rPr lang="en-US" sz="1600" dirty="0" err="1">
                <a:solidFill>
                  <a:schemeClr val="dk1"/>
                </a:solidFill>
              </a:rPr>
              <a:t>Mubi</a:t>
            </a:r>
            <a:r>
              <a:rPr lang="en-US" sz="1600" dirty="0">
                <a:solidFill>
                  <a:schemeClr val="dk1"/>
                </a:solidFill>
              </a:rPr>
              <a:t> round about flyover:- this project is awarded in September 2023 to M/s </a:t>
            </a:r>
            <a:r>
              <a:rPr lang="en-US" sz="1600" dirty="0" err="1">
                <a:solidFill>
                  <a:schemeClr val="dk1"/>
                </a:solidFill>
              </a:rPr>
              <a:t>Triacta</a:t>
            </a:r>
            <a:r>
              <a:rPr lang="en-US" sz="1600" dirty="0">
                <a:solidFill>
                  <a:schemeClr val="dk1"/>
                </a:solidFill>
              </a:rPr>
              <a:t> Nigeria Limited with an 18 months completion period It was awarded out at a cost of </a:t>
            </a:r>
            <a:r>
              <a:rPr lang="en-US" sz="1600" b="1" i="1" strike="dblStrike" dirty="0">
                <a:solidFill>
                  <a:schemeClr val="dk1"/>
                </a:solidFill>
              </a:rPr>
              <a:t>N</a:t>
            </a:r>
            <a:r>
              <a:rPr lang="en-US" sz="1600" b="1" i="1" dirty="0">
                <a:solidFill>
                  <a:schemeClr val="dk1"/>
                </a:solidFill>
              </a:rPr>
              <a:t>9,264,498,755.33</a:t>
            </a:r>
            <a:r>
              <a:rPr lang="en-US" sz="1600" dirty="0">
                <a:solidFill>
                  <a:schemeClr val="dk1"/>
                </a:solidFill>
              </a:rPr>
              <a:t>. presently a sum of </a:t>
            </a:r>
            <a:r>
              <a:rPr lang="en-US" sz="1600" b="1" i="1" strike="dblStrike" dirty="0">
                <a:solidFill>
                  <a:schemeClr val="dk1"/>
                </a:solidFill>
              </a:rPr>
              <a:t>N</a:t>
            </a:r>
            <a:r>
              <a:rPr lang="en-US" sz="1600" b="1" i="1" dirty="0">
                <a:solidFill>
                  <a:schemeClr val="dk1"/>
                </a:solidFill>
              </a:rPr>
              <a:t>7,180,296,808.91</a:t>
            </a:r>
            <a:r>
              <a:rPr lang="en-US" sz="1600" dirty="0">
                <a:solidFill>
                  <a:schemeClr val="dk1"/>
                </a:solidFill>
              </a:rPr>
              <a:t> was paid to the contractor whose work has attained 85% level. </a:t>
            </a:r>
            <a:endParaRPr lang="en-IN" sz="16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5637" y="515636"/>
            <a:ext cx="3382364" cy="2468864"/>
          </a:xfrm>
          <a:prstGeom prst="rect">
            <a:avLst/>
          </a:prstGeom>
          <a:ln>
            <a:noFill/>
          </a:ln>
          <a:effectLst>
            <a:softEdge rad="112500"/>
          </a:effectLst>
        </p:spPr>
      </p:pic>
      <p:sp>
        <p:nvSpPr>
          <p:cNvPr id="9" name="Rectangle 8"/>
          <p:cNvSpPr/>
          <p:nvPr/>
        </p:nvSpPr>
        <p:spPr>
          <a:xfrm>
            <a:off x="299802" y="3070181"/>
            <a:ext cx="3175833" cy="5847755"/>
          </a:xfrm>
          <a:prstGeom prst="rect">
            <a:avLst/>
          </a:prstGeom>
        </p:spPr>
        <p:txBody>
          <a:bodyPr wrap="square">
            <a:spAutoFit/>
          </a:bodyPr>
          <a:lstStyle/>
          <a:p>
            <a:pPr algn="just"/>
            <a:r>
              <a:rPr lang="en-US" sz="1700" b="1" dirty="0" smtClean="0">
                <a:solidFill>
                  <a:schemeClr val="dk1"/>
                </a:solidFill>
              </a:rPr>
              <a:t>2. </a:t>
            </a:r>
            <a:r>
              <a:rPr lang="en-US" sz="1700" dirty="0" smtClean="0">
                <a:solidFill>
                  <a:schemeClr val="dk1"/>
                </a:solidFill>
              </a:rPr>
              <a:t>Construction </a:t>
            </a:r>
            <a:r>
              <a:rPr lang="en-US" sz="1700" dirty="0">
                <a:solidFill>
                  <a:schemeClr val="dk1"/>
                </a:solidFill>
              </a:rPr>
              <a:t>of Adamawa Super Highway; the Adamawa super highway transverse welcome to Yola, </a:t>
            </a:r>
            <a:r>
              <a:rPr lang="en-US" sz="1700" dirty="0" err="1">
                <a:solidFill>
                  <a:schemeClr val="dk1"/>
                </a:solidFill>
              </a:rPr>
              <a:t>Rumde</a:t>
            </a:r>
            <a:r>
              <a:rPr lang="en-US" sz="1700" dirty="0">
                <a:solidFill>
                  <a:schemeClr val="dk1"/>
                </a:solidFill>
              </a:rPr>
              <a:t>  </a:t>
            </a:r>
            <a:r>
              <a:rPr lang="en-US" sz="1700" dirty="0" err="1">
                <a:solidFill>
                  <a:schemeClr val="dk1"/>
                </a:solidFill>
              </a:rPr>
              <a:t>Kila</a:t>
            </a:r>
            <a:r>
              <a:rPr lang="en-US" sz="1700" dirty="0">
                <a:solidFill>
                  <a:schemeClr val="dk1"/>
                </a:solidFill>
              </a:rPr>
              <a:t> through army barracks to AA </a:t>
            </a:r>
            <a:r>
              <a:rPr lang="en-US" sz="1700" dirty="0" err="1">
                <a:solidFill>
                  <a:schemeClr val="dk1"/>
                </a:solidFill>
              </a:rPr>
              <a:t>Lawal</a:t>
            </a:r>
            <a:r>
              <a:rPr lang="en-US" sz="1700" dirty="0">
                <a:solidFill>
                  <a:schemeClr val="dk1"/>
                </a:solidFill>
              </a:rPr>
              <a:t> junction with a 20.8KM </a:t>
            </a:r>
            <a:r>
              <a:rPr lang="en-US" sz="1700" dirty="0" smtClean="0">
                <a:solidFill>
                  <a:schemeClr val="dk1"/>
                </a:solidFill>
              </a:rPr>
              <a:t>stretch:- </a:t>
            </a:r>
            <a:r>
              <a:rPr lang="en-US" sz="1700" dirty="0">
                <a:solidFill>
                  <a:schemeClr val="dk1"/>
                </a:solidFill>
              </a:rPr>
              <a:t>the contract was earlier awarded to M/s </a:t>
            </a:r>
            <a:r>
              <a:rPr lang="en-US" sz="1700" dirty="0" err="1">
                <a:solidFill>
                  <a:schemeClr val="dk1"/>
                </a:solidFill>
              </a:rPr>
              <a:t>Triacta</a:t>
            </a:r>
            <a:r>
              <a:rPr lang="en-US" sz="1700" dirty="0">
                <a:solidFill>
                  <a:schemeClr val="dk1"/>
                </a:solidFill>
              </a:rPr>
              <a:t> Nigeria Limited in 2023 with a </a:t>
            </a:r>
            <a:r>
              <a:rPr lang="en-US" sz="1700" dirty="0" smtClean="0">
                <a:solidFill>
                  <a:schemeClr val="dk1"/>
                </a:solidFill>
              </a:rPr>
              <a:t>30 </a:t>
            </a:r>
            <a:r>
              <a:rPr lang="en-US" sz="1700" dirty="0">
                <a:solidFill>
                  <a:schemeClr val="dk1"/>
                </a:solidFill>
              </a:rPr>
              <a:t>months period of  completion at a sum of </a:t>
            </a:r>
            <a:r>
              <a:rPr lang="en-US" sz="1700" b="1" i="1" strike="dblStrike" dirty="0">
                <a:solidFill>
                  <a:schemeClr val="dk1"/>
                </a:solidFill>
              </a:rPr>
              <a:t>N</a:t>
            </a:r>
            <a:r>
              <a:rPr lang="en-GB" sz="1700" b="1" i="1" dirty="0" smtClean="0">
                <a:solidFill>
                  <a:schemeClr val="dk1"/>
                </a:solidFill>
              </a:rPr>
              <a:t>21,819,848,239.30.</a:t>
            </a:r>
            <a:r>
              <a:rPr lang="en-US" sz="1700" dirty="0" smtClean="0">
                <a:solidFill>
                  <a:schemeClr val="dk1"/>
                </a:solidFill>
              </a:rPr>
              <a:t> After </a:t>
            </a:r>
            <a:r>
              <a:rPr lang="en-US" sz="1700" dirty="0">
                <a:solidFill>
                  <a:schemeClr val="dk1"/>
                </a:solidFill>
              </a:rPr>
              <a:t>a variation to cater for the Construction of 7-span flyover at A.A </a:t>
            </a:r>
            <a:r>
              <a:rPr lang="en-US" sz="1700" dirty="0" err="1">
                <a:solidFill>
                  <a:schemeClr val="dk1"/>
                </a:solidFill>
              </a:rPr>
              <a:t>Lawan</a:t>
            </a:r>
            <a:r>
              <a:rPr lang="en-US" sz="1700" dirty="0">
                <a:solidFill>
                  <a:schemeClr val="dk1"/>
                </a:solidFill>
              </a:rPr>
              <a:t> Junction and half cloverleaf at welcome to Yola Junction with the Super highway, the contract was reviewed to a Sum of </a:t>
            </a:r>
            <a:r>
              <a:rPr lang="en-US" sz="1700" b="1" i="1" strike="dblStrike" dirty="0">
                <a:solidFill>
                  <a:schemeClr val="dk1"/>
                </a:solidFill>
              </a:rPr>
              <a:t>N</a:t>
            </a:r>
            <a:r>
              <a:rPr lang="en-US" sz="1700" b="1" i="1" dirty="0">
                <a:solidFill>
                  <a:schemeClr val="dk1"/>
                </a:solidFill>
              </a:rPr>
              <a:t>40,639,675,580.65</a:t>
            </a:r>
            <a:r>
              <a:rPr lang="en-US" sz="1700" dirty="0">
                <a:solidFill>
                  <a:schemeClr val="dk1"/>
                </a:solidFill>
              </a:rPr>
              <a:t>. The sum of </a:t>
            </a:r>
            <a:r>
              <a:rPr lang="en-US" sz="1700" b="1" i="1" strike="dblStrike" dirty="0">
                <a:solidFill>
                  <a:schemeClr val="dk1"/>
                </a:solidFill>
              </a:rPr>
              <a:t>N</a:t>
            </a:r>
            <a:r>
              <a:rPr lang="en-US" sz="1700" b="1" i="1" dirty="0">
                <a:solidFill>
                  <a:schemeClr val="dk1"/>
                </a:solidFill>
              </a:rPr>
              <a:t>23,303,359,667.13 </a:t>
            </a:r>
            <a:r>
              <a:rPr lang="en-US" sz="1700" dirty="0">
                <a:solidFill>
                  <a:schemeClr val="dk1"/>
                </a:solidFill>
              </a:rPr>
              <a:t>was paid to the contractor with a 50% level of completion and will last within a period of 30months.</a:t>
            </a:r>
            <a:endParaRPr lang="en-IN" sz="1700" dirty="0">
              <a:solidFill>
                <a:schemeClr val="dk1"/>
              </a:solidFill>
            </a:endParaRPr>
          </a:p>
        </p:txBody>
      </p:sp>
      <p:pic>
        <p:nvPicPr>
          <p:cNvPr id="10" name="Picture 9"/>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10027" r="30347"/>
          <a:stretch/>
        </p:blipFill>
        <p:spPr>
          <a:xfrm>
            <a:off x="3475636" y="3070181"/>
            <a:ext cx="3382366" cy="5628549"/>
          </a:xfrm>
          <a:prstGeom prst="rect">
            <a:avLst/>
          </a:prstGeom>
          <a:ln>
            <a:noFill/>
          </a:ln>
          <a:effectLst>
            <a:softEdge rad="112500"/>
          </a:effectLst>
        </p:spPr>
      </p:pic>
      <p:sp>
        <p:nvSpPr>
          <p:cNvPr id="11" name="Slide Number Placeholder 10"/>
          <p:cNvSpPr>
            <a:spLocks noGrp="1"/>
          </p:cNvSpPr>
          <p:nvPr>
            <p:ph type="sldNum" sz="quarter" idx="12"/>
          </p:nvPr>
        </p:nvSpPr>
        <p:spPr/>
        <p:txBody>
          <a:bodyPr/>
          <a:lstStyle/>
          <a:p>
            <a:fld id="{76B6D456-F627-4360-88ED-AA069A3FAC16}" type="slidenum">
              <a:rPr lang="en-IN" smtClean="0">
                <a:solidFill>
                  <a:schemeClr val="tx1"/>
                </a:solidFill>
              </a:rPr>
              <a:t>4</a:t>
            </a:fld>
            <a:endParaRPr lang="en-IN" dirty="0">
              <a:solidFill>
                <a:schemeClr val="tx1"/>
              </a:solidFill>
            </a:endParaRPr>
          </a:p>
        </p:txBody>
      </p:sp>
    </p:spTree>
    <p:extLst>
      <p:ext uri="{BB962C8B-B14F-4D97-AF65-F5344CB8AC3E}">
        <p14:creationId xmlns:p14="http://schemas.microsoft.com/office/powerpoint/2010/main" val="20352562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299802" y="515636"/>
            <a:ext cx="3175833" cy="4401205"/>
          </a:xfrm>
          <a:prstGeom prst="rect">
            <a:avLst/>
          </a:prstGeom>
        </p:spPr>
        <p:txBody>
          <a:bodyPr wrap="square">
            <a:spAutoFit/>
          </a:bodyPr>
          <a:lstStyle/>
          <a:p>
            <a:pPr algn="just"/>
            <a:r>
              <a:rPr lang="en-US" sz="2000" b="1" dirty="0" smtClean="0">
                <a:solidFill>
                  <a:schemeClr val="dk1"/>
                </a:solidFill>
              </a:rPr>
              <a:t>3. </a:t>
            </a:r>
            <a:r>
              <a:rPr lang="en-US" sz="2000" dirty="0">
                <a:solidFill>
                  <a:schemeClr val="dk1"/>
                </a:solidFill>
              </a:rPr>
              <a:t>Construction of road Network at Federal Housing Unit estate in </a:t>
            </a:r>
            <a:r>
              <a:rPr lang="en-US" sz="2000" dirty="0" err="1">
                <a:solidFill>
                  <a:schemeClr val="dk1"/>
                </a:solidFill>
              </a:rPr>
              <a:t>Girei</a:t>
            </a:r>
            <a:r>
              <a:rPr lang="en-US" sz="2000" dirty="0">
                <a:solidFill>
                  <a:schemeClr val="dk1"/>
                </a:solidFill>
              </a:rPr>
              <a:t> Local Government:- This project </a:t>
            </a:r>
            <a:r>
              <a:rPr lang="en-US" sz="2000" dirty="0" smtClean="0">
                <a:solidFill>
                  <a:schemeClr val="dk1"/>
                </a:solidFill>
              </a:rPr>
              <a:t>is an </a:t>
            </a:r>
            <a:r>
              <a:rPr lang="en-US" sz="2000" dirty="0">
                <a:solidFill>
                  <a:schemeClr val="dk1"/>
                </a:solidFill>
              </a:rPr>
              <a:t>18.3 kilometer stretch awarded in 2024 and with a one year completion </a:t>
            </a:r>
            <a:r>
              <a:rPr lang="en-US" sz="2000" dirty="0" smtClean="0">
                <a:solidFill>
                  <a:schemeClr val="dk1"/>
                </a:solidFill>
              </a:rPr>
              <a:t>period. It was awarded at a cost of </a:t>
            </a:r>
            <a:r>
              <a:rPr lang="en-US" sz="2000" b="1" i="1" dirty="0" smtClean="0">
                <a:solidFill>
                  <a:schemeClr val="dk1"/>
                </a:solidFill>
              </a:rPr>
              <a:t>N</a:t>
            </a:r>
            <a:r>
              <a:rPr lang="en-US" sz="2000" b="1" dirty="0" smtClean="0">
                <a:solidFill>
                  <a:schemeClr val="dk1"/>
                </a:solidFill>
              </a:rPr>
              <a:t>16,162,977,659,98.</a:t>
            </a:r>
            <a:r>
              <a:rPr lang="en-US" sz="2000" dirty="0" smtClean="0">
                <a:solidFill>
                  <a:schemeClr val="dk1"/>
                </a:solidFill>
              </a:rPr>
              <a:t> A sum of </a:t>
            </a:r>
            <a:r>
              <a:rPr lang="en-US" sz="2000" b="1" i="1" dirty="0">
                <a:solidFill>
                  <a:schemeClr val="dk1"/>
                </a:solidFill>
              </a:rPr>
              <a:t>N</a:t>
            </a:r>
            <a:r>
              <a:rPr lang="en-US" sz="2000" b="1" dirty="0">
                <a:solidFill>
                  <a:schemeClr val="dk1"/>
                </a:solidFill>
              </a:rPr>
              <a:t>8,069,955,068.56</a:t>
            </a:r>
            <a:r>
              <a:rPr lang="en-US" sz="2000" dirty="0">
                <a:solidFill>
                  <a:schemeClr val="dk1"/>
                </a:solidFill>
              </a:rPr>
              <a:t> was paid to the firm, </a:t>
            </a:r>
            <a:r>
              <a:rPr lang="en-US" sz="2000" dirty="0" err="1">
                <a:solidFill>
                  <a:schemeClr val="dk1"/>
                </a:solidFill>
              </a:rPr>
              <a:t>Triacta</a:t>
            </a:r>
            <a:r>
              <a:rPr lang="en-US" sz="2000" dirty="0">
                <a:solidFill>
                  <a:schemeClr val="dk1"/>
                </a:solidFill>
              </a:rPr>
              <a:t> Nigeria Limited and has attained 45% level of completion. </a:t>
            </a:r>
            <a:endParaRPr lang="en-IN" sz="2000" dirty="0">
              <a:solidFill>
                <a:schemeClr val="dk1"/>
              </a:solidFill>
            </a:endParaRPr>
          </a:p>
        </p:txBody>
      </p:sp>
      <p:sp>
        <p:nvSpPr>
          <p:cNvPr id="9" name="Rectangle 8"/>
          <p:cNvSpPr/>
          <p:nvPr/>
        </p:nvSpPr>
        <p:spPr>
          <a:xfrm>
            <a:off x="299802" y="4875764"/>
            <a:ext cx="3175833" cy="2554545"/>
          </a:xfrm>
          <a:prstGeom prst="rect">
            <a:avLst/>
          </a:prstGeom>
        </p:spPr>
        <p:txBody>
          <a:bodyPr wrap="square">
            <a:spAutoFit/>
          </a:bodyPr>
          <a:lstStyle/>
          <a:p>
            <a:pPr algn="just"/>
            <a:r>
              <a:rPr lang="en-US" sz="2000" b="1" dirty="0" smtClean="0">
                <a:solidFill>
                  <a:schemeClr val="dk1"/>
                </a:solidFill>
              </a:rPr>
              <a:t>4. </a:t>
            </a:r>
            <a:r>
              <a:rPr lang="en-US" sz="2000" dirty="0" smtClean="0">
                <a:solidFill>
                  <a:schemeClr val="dk1"/>
                </a:solidFill>
              </a:rPr>
              <a:t>Construction </a:t>
            </a:r>
            <a:r>
              <a:rPr lang="en-US" sz="2000" dirty="0">
                <a:solidFill>
                  <a:schemeClr val="dk1"/>
                </a:solidFill>
              </a:rPr>
              <a:t>of 1.5m×1m × 172m drain along </a:t>
            </a:r>
            <a:r>
              <a:rPr lang="en-US" sz="2000" dirty="0" err="1">
                <a:solidFill>
                  <a:schemeClr val="dk1"/>
                </a:solidFill>
              </a:rPr>
              <a:t>Jippu</a:t>
            </a:r>
            <a:r>
              <a:rPr lang="en-US" sz="2000" dirty="0">
                <a:solidFill>
                  <a:schemeClr val="dk1"/>
                </a:solidFill>
              </a:rPr>
              <a:t> Jam round about:- This project was awarded to ATB Barracks Limited in August 2024 at a cost of </a:t>
            </a:r>
            <a:r>
              <a:rPr lang="en-US" sz="2000" b="1" i="1" dirty="0">
                <a:solidFill>
                  <a:schemeClr val="dk1"/>
                </a:solidFill>
              </a:rPr>
              <a:t>N38,760,506,78</a:t>
            </a:r>
            <a:r>
              <a:rPr lang="en-US" sz="2000" dirty="0">
                <a:solidFill>
                  <a:schemeClr val="dk1"/>
                </a:solidFill>
              </a:rPr>
              <a:t> and was fully </a:t>
            </a:r>
            <a:r>
              <a:rPr lang="en-US" sz="2000" dirty="0" smtClean="0">
                <a:solidFill>
                  <a:schemeClr val="dk1"/>
                </a:solidFill>
              </a:rPr>
              <a:t>paid</a:t>
            </a:r>
            <a:r>
              <a:rPr lang="en-US" sz="2000" dirty="0">
                <a:solidFill>
                  <a:schemeClr val="dk1"/>
                </a:solidFill>
              </a:rPr>
              <a:t> </a:t>
            </a:r>
            <a:r>
              <a:rPr lang="en-US" sz="2000" dirty="0" smtClean="0">
                <a:solidFill>
                  <a:schemeClr val="dk1"/>
                </a:solidFill>
              </a:rPr>
              <a:t>and completed.</a:t>
            </a:r>
            <a:endParaRPr lang="en-IN" sz="2000" dirty="0">
              <a:solidFill>
                <a:schemeClr val="dk1"/>
              </a:solidFill>
            </a:endParaRPr>
          </a:p>
        </p:txBody>
      </p:sp>
      <p:pic>
        <p:nvPicPr>
          <p:cNvPr id="6" name="Picture 5"/>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r="42112"/>
          <a:stretch/>
        </p:blipFill>
        <p:spPr>
          <a:xfrm>
            <a:off x="3475635" y="896636"/>
            <a:ext cx="3258994" cy="3301842"/>
          </a:xfrm>
          <a:prstGeom prst="rect">
            <a:avLst/>
          </a:prstGeom>
          <a:ln>
            <a:noFill/>
          </a:ln>
          <a:effectLst>
            <a:softEdge rad="112500"/>
          </a:effectLst>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24242" r="21789"/>
          <a:stretch/>
        </p:blipFill>
        <p:spPr>
          <a:xfrm>
            <a:off x="3475635" y="4913864"/>
            <a:ext cx="3258994" cy="3766047"/>
          </a:xfrm>
          <a:prstGeom prst="rect">
            <a:avLst/>
          </a:prstGeom>
          <a:ln>
            <a:noFill/>
          </a:ln>
          <a:effectLst>
            <a:softEdge rad="112500"/>
          </a:effectLst>
        </p:spPr>
      </p:pic>
      <p:sp>
        <p:nvSpPr>
          <p:cNvPr id="4" name="Slide Number Placeholder 3"/>
          <p:cNvSpPr>
            <a:spLocks noGrp="1"/>
          </p:cNvSpPr>
          <p:nvPr>
            <p:ph type="sldNum" sz="quarter" idx="12"/>
          </p:nvPr>
        </p:nvSpPr>
        <p:spPr/>
        <p:txBody>
          <a:bodyPr/>
          <a:lstStyle/>
          <a:p>
            <a:fld id="{76B6D456-F627-4360-88ED-AA069A3FAC16}" type="slidenum">
              <a:rPr lang="en-IN" smtClean="0">
                <a:solidFill>
                  <a:schemeClr val="tx1"/>
                </a:solidFill>
              </a:rPr>
              <a:t>5</a:t>
            </a:fld>
            <a:endParaRPr lang="en-IN">
              <a:solidFill>
                <a:schemeClr val="tx1"/>
              </a:solidFill>
            </a:endParaRPr>
          </a:p>
        </p:txBody>
      </p:sp>
    </p:spTree>
    <p:extLst>
      <p:ext uri="{BB962C8B-B14F-4D97-AF65-F5344CB8AC3E}">
        <p14:creationId xmlns:p14="http://schemas.microsoft.com/office/powerpoint/2010/main" val="1733109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299802" y="515636"/>
            <a:ext cx="3175833" cy="5324535"/>
          </a:xfrm>
          <a:prstGeom prst="rect">
            <a:avLst/>
          </a:prstGeom>
        </p:spPr>
        <p:txBody>
          <a:bodyPr wrap="square">
            <a:spAutoFit/>
          </a:bodyPr>
          <a:lstStyle/>
          <a:p>
            <a:pPr algn="just"/>
            <a:r>
              <a:rPr lang="en-US" sz="2000" b="1" dirty="0" smtClean="0">
                <a:solidFill>
                  <a:schemeClr val="dk1"/>
                </a:solidFill>
              </a:rPr>
              <a:t>5. </a:t>
            </a:r>
            <a:r>
              <a:rPr lang="en-US" sz="2000" dirty="0" smtClean="0">
                <a:solidFill>
                  <a:schemeClr val="dk1"/>
                </a:solidFill>
              </a:rPr>
              <a:t>Contract </a:t>
            </a:r>
            <a:r>
              <a:rPr lang="en-US" sz="2000" dirty="0">
                <a:solidFill>
                  <a:schemeClr val="dk1"/>
                </a:solidFill>
              </a:rPr>
              <a:t>for the market upgrade erosion/flood control in 12  markets in the state:- This project was awarded to </a:t>
            </a:r>
            <a:r>
              <a:rPr lang="en-US" sz="2000" dirty="0" err="1">
                <a:solidFill>
                  <a:schemeClr val="dk1"/>
                </a:solidFill>
              </a:rPr>
              <a:t>Rocad</a:t>
            </a:r>
            <a:r>
              <a:rPr lang="en-US" sz="2000" dirty="0">
                <a:solidFill>
                  <a:schemeClr val="dk1"/>
                </a:solidFill>
              </a:rPr>
              <a:t> Construction Limited in January 2024 with a 12 months completion period. It was awarded at a cost of </a:t>
            </a:r>
            <a:r>
              <a:rPr lang="en-US" sz="2000" b="1" i="1" strike="dblStrike" dirty="0">
                <a:solidFill>
                  <a:schemeClr val="dk1"/>
                </a:solidFill>
              </a:rPr>
              <a:t>N</a:t>
            </a:r>
            <a:r>
              <a:rPr lang="en-US" sz="2000" b="1" i="1" dirty="0">
                <a:solidFill>
                  <a:schemeClr val="dk1"/>
                </a:solidFill>
              </a:rPr>
              <a:t>2,456,143,605.19</a:t>
            </a:r>
            <a:r>
              <a:rPr lang="en-US" sz="2000" dirty="0">
                <a:solidFill>
                  <a:schemeClr val="dk1"/>
                </a:solidFill>
              </a:rPr>
              <a:t>. out of this amount </a:t>
            </a:r>
            <a:r>
              <a:rPr lang="en-US" sz="2000" b="1" i="1" strike="dblStrike" dirty="0" smtClean="0">
                <a:solidFill>
                  <a:schemeClr val="dk1"/>
                </a:solidFill>
              </a:rPr>
              <a:t>N</a:t>
            </a:r>
            <a:r>
              <a:rPr lang="en-US" sz="2000" b="1" i="1" dirty="0" smtClean="0">
                <a:solidFill>
                  <a:schemeClr val="dk1"/>
                </a:solidFill>
              </a:rPr>
              <a:t>2,292,987,983.65</a:t>
            </a:r>
            <a:r>
              <a:rPr lang="en-US" sz="2000" dirty="0" smtClean="0">
                <a:solidFill>
                  <a:schemeClr val="dk1"/>
                </a:solidFill>
              </a:rPr>
              <a:t> </a:t>
            </a:r>
            <a:r>
              <a:rPr lang="en-US" sz="2000" dirty="0">
                <a:solidFill>
                  <a:schemeClr val="dk1"/>
                </a:solidFill>
              </a:rPr>
              <a:t>was released to the contractor who has attained a substantial level of completion as work is ongoing.</a:t>
            </a:r>
            <a:endParaRPr lang="en-IN" sz="2000" dirty="0">
              <a:solidFill>
                <a:schemeClr val="dk1"/>
              </a:solidFill>
            </a:endParaRPr>
          </a:p>
        </p:txBody>
      </p:sp>
      <p:sp>
        <p:nvSpPr>
          <p:cNvPr id="9" name="Rectangle 8"/>
          <p:cNvSpPr/>
          <p:nvPr/>
        </p:nvSpPr>
        <p:spPr>
          <a:xfrm>
            <a:off x="299802" y="5975576"/>
            <a:ext cx="3175833" cy="2862322"/>
          </a:xfrm>
          <a:prstGeom prst="rect">
            <a:avLst/>
          </a:prstGeom>
        </p:spPr>
        <p:txBody>
          <a:bodyPr wrap="square">
            <a:spAutoFit/>
          </a:bodyPr>
          <a:lstStyle/>
          <a:p>
            <a:pPr algn="just"/>
            <a:r>
              <a:rPr lang="en-US" sz="2000" b="1" dirty="0" smtClean="0">
                <a:solidFill>
                  <a:schemeClr val="dk1"/>
                </a:solidFill>
              </a:rPr>
              <a:t>6. </a:t>
            </a:r>
            <a:r>
              <a:rPr lang="en-US" sz="2000" dirty="0">
                <a:solidFill>
                  <a:schemeClr val="dk1"/>
                </a:solidFill>
              </a:rPr>
              <a:t>Construction of 1000 Housing Unit Road Network:- This project was awarded to </a:t>
            </a:r>
            <a:r>
              <a:rPr lang="en-US" sz="2000" dirty="0" err="1">
                <a:solidFill>
                  <a:schemeClr val="dk1"/>
                </a:solidFill>
              </a:rPr>
              <a:t>Jodalsom</a:t>
            </a:r>
            <a:r>
              <a:rPr lang="en-US" sz="2000" dirty="0">
                <a:solidFill>
                  <a:schemeClr val="dk1"/>
                </a:solidFill>
              </a:rPr>
              <a:t> Global Limited on a contract sum of </a:t>
            </a:r>
            <a:r>
              <a:rPr lang="en-US" sz="2000" b="1" i="1" dirty="0">
                <a:solidFill>
                  <a:schemeClr val="dk1"/>
                </a:solidFill>
              </a:rPr>
              <a:t>N4,484,485,119.89</a:t>
            </a:r>
            <a:r>
              <a:rPr lang="en-US" sz="2000" dirty="0">
                <a:solidFill>
                  <a:schemeClr val="dk1"/>
                </a:solidFill>
              </a:rPr>
              <a:t> and was fully paid to the contractor the project is completed.</a:t>
            </a:r>
            <a:endParaRPr lang="en-IN" sz="2000" dirty="0">
              <a:solidFill>
                <a:schemeClr val="dk1"/>
              </a:solidFill>
            </a:endParaRPr>
          </a:p>
          <a:p>
            <a:pPr algn="just"/>
            <a:endParaRPr lang="en-IN" sz="2000" dirty="0">
              <a:solidFill>
                <a:schemeClr val="dk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3647" y="660173"/>
            <a:ext cx="3041282" cy="5153025"/>
          </a:xfrm>
          <a:prstGeom prst="rect">
            <a:avLst/>
          </a:prstGeom>
          <a:ln>
            <a:noFill/>
          </a:ln>
          <a:effectLst>
            <a:softEdge rad="112500"/>
          </a:effectLst>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17800" r="11983"/>
          <a:stretch/>
        </p:blipFill>
        <p:spPr>
          <a:xfrm>
            <a:off x="3619500" y="5914797"/>
            <a:ext cx="2945496" cy="2921767"/>
          </a:xfrm>
          <a:prstGeom prst="rect">
            <a:avLst/>
          </a:prstGeom>
          <a:ln>
            <a:noFill/>
          </a:ln>
          <a:effectLst>
            <a:softEdge rad="112500"/>
          </a:effectLst>
        </p:spPr>
      </p:pic>
      <p:sp>
        <p:nvSpPr>
          <p:cNvPr id="4" name="Slide Number Placeholder 3"/>
          <p:cNvSpPr>
            <a:spLocks noGrp="1"/>
          </p:cNvSpPr>
          <p:nvPr>
            <p:ph type="sldNum" sz="quarter" idx="12"/>
          </p:nvPr>
        </p:nvSpPr>
        <p:spPr/>
        <p:txBody>
          <a:bodyPr/>
          <a:lstStyle/>
          <a:p>
            <a:fld id="{76B6D456-F627-4360-88ED-AA069A3FAC16}" type="slidenum">
              <a:rPr lang="en-IN" smtClean="0">
                <a:solidFill>
                  <a:schemeClr val="tx1"/>
                </a:solidFill>
              </a:rPr>
              <a:t>6</a:t>
            </a:fld>
            <a:endParaRPr lang="en-IN">
              <a:solidFill>
                <a:schemeClr val="tx1"/>
              </a:solidFill>
            </a:endParaRPr>
          </a:p>
        </p:txBody>
      </p:sp>
    </p:spTree>
    <p:extLst>
      <p:ext uri="{BB962C8B-B14F-4D97-AF65-F5344CB8AC3E}">
        <p14:creationId xmlns:p14="http://schemas.microsoft.com/office/powerpoint/2010/main" val="15793288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664028" y="1412653"/>
            <a:ext cx="5471886" cy="6186309"/>
          </a:xfrm>
          <a:prstGeom prst="rect">
            <a:avLst/>
          </a:prstGeom>
        </p:spPr>
        <p:txBody>
          <a:bodyPr wrap="square">
            <a:spAutoFit/>
          </a:bodyPr>
          <a:lstStyle/>
          <a:p>
            <a:pPr algn="ctr"/>
            <a:r>
              <a:rPr lang="en-US" sz="4400" b="1" dirty="0"/>
              <a:t>Distinguish ladies and gentlemen let me also state here, that the Ministry also awarded new projects. While some have started others are about to start. They include the following;</a:t>
            </a:r>
            <a:endParaRPr lang="en-IN" sz="4400" b="1" dirty="0"/>
          </a:p>
        </p:txBody>
      </p:sp>
      <p:sp>
        <p:nvSpPr>
          <p:cNvPr id="3" name="Slide Number Placeholder 2"/>
          <p:cNvSpPr>
            <a:spLocks noGrp="1"/>
          </p:cNvSpPr>
          <p:nvPr>
            <p:ph type="sldNum" sz="quarter" idx="12"/>
          </p:nvPr>
        </p:nvSpPr>
        <p:spPr/>
        <p:txBody>
          <a:bodyPr/>
          <a:lstStyle/>
          <a:p>
            <a:fld id="{76B6D456-F627-4360-88ED-AA069A3FAC16}" type="slidenum">
              <a:rPr lang="en-IN" smtClean="0">
                <a:solidFill>
                  <a:schemeClr val="tx1"/>
                </a:solidFill>
              </a:rPr>
              <a:t>7</a:t>
            </a:fld>
            <a:endParaRPr lang="en-IN" dirty="0">
              <a:solidFill>
                <a:schemeClr val="tx1"/>
              </a:solidFill>
            </a:endParaRPr>
          </a:p>
        </p:txBody>
      </p:sp>
    </p:spTree>
    <p:extLst>
      <p:ext uri="{BB962C8B-B14F-4D97-AF65-F5344CB8AC3E}">
        <p14:creationId xmlns:p14="http://schemas.microsoft.com/office/powerpoint/2010/main" val="373120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299803" y="572786"/>
            <a:ext cx="3175833" cy="3785652"/>
          </a:xfrm>
          <a:prstGeom prst="rect">
            <a:avLst/>
          </a:prstGeom>
        </p:spPr>
        <p:txBody>
          <a:bodyPr wrap="square">
            <a:spAutoFit/>
          </a:bodyPr>
          <a:lstStyle/>
          <a:p>
            <a:pPr algn="just"/>
            <a:r>
              <a:rPr lang="en-US" sz="2000" b="1" dirty="0" smtClean="0">
                <a:solidFill>
                  <a:schemeClr val="dk1"/>
                </a:solidFill>
              </a:rPr>
              <a:t>7. </a:t>
            </a:r>
            <a:r>
              <a:rPr lang="en-US" sz="2000" dirty="0" smtClean="0">
                <a:solidFill>
                  <a:schemeClr val="dk1"/>
                </a:solidFill>
              </a:rPr>
              <a:t>Expansion </a:t>
            </a:r>
            <a:r>
              <a:rPr lang="en-US" sz="2000" dirty="0">
                <a:solidFill>
                  <a:schemeClr val="dk1"/>
                </a:solidFill>
              </a:rPr>
              <a:t>of the Remaining Section of </a:t>
            </a:r>
            <a:r>
              <a:rPr lang="en-US" sz="2000" dirty="0" err="1">
                <a:solidFill>
                  <a:schemeClr val="dk1"/>
                </a:solidFill>
              </a:rPr>
              <a:t>Galadima</a:t>
            </a:r>
            <a:r>
              <a:rPr lang="en-US" sz="2000" dirty="0">
                <a:solidFill>
                  <a:schemeClr val="dk1"/>
                </a:solidFill>
              </a:rPr>
              <a:t> </a:t>
            </a:r>
            <a:r>
              <a:rPr lang="en-US" sz="2000" dirty="0" err="1">
                <a:solidFill>
                  <a:schemeClr val="dk1"/>
                </a:solidFill>
              </a:rPr>
              <a:t>Aminu</a:t>
            </a:r>
            <a:r>
              <a:rPr lang="en-US" sz="2000" dirty="0">
                <a:solidFill>
                  <a:schemeClr val="dk1"/>
                </a:solidFill>
              </a:rPr>
              <a:t> way and the Construction of an Underpass at Fire Service Roundabout:- The project was awarded to M/s </a:t>
            </a:r>
            <a:r>
              <a:rPr lang="en-US" sz="2000" dirty="0" err="1">
                <a:solidFill>
                  <a:schemeClr val="dk1"/>
                </a:solidFill>
              </a:rPr>
              <a:t>Triacta</a:t>
            </a:r>
            <a:r>
              <a:rPr lang="en-US" sz="2000" dirty="0">
                <a:solidFill>
                  <a:schemeClr val="dk1"/>
                </a:solidFill>
              </a:rPr>
              <a:t> Nigeria limited at a cost of </a:t>
            </a:r>
            <a:r>
              <a:rPr lang="en-US" sz="2000" b="1" i="1" strike="dblStrike" dirty="0">
                <a:solidFill>
                  <a:schemeClr val="dk1"/>
                </a:solidFill>
              </a:rPr>
              <a:t>N</a:t>
            </a:r>
            <a:r>
              <a:rPr lang="en-US" sz="2000" b="1" i="1" dirty="0">
                <a:solidFill>
                  <a:schemeClr val="dk1"/>
                </a:solidFill>
              </a:rPr>
              <a:t>13,851,900,523.13</a:t>
            </a:r>
            <a:r>
              <a:rPr lang="en-US" sz="2000" b="1" i="1" dirty="0" smtClean="0">
                <a:solidFill>
                  <a:schemeClr val="dk1"/>
                </a:solidFill>
              </a:rPr>
              <a:t>.</a:t>
            </a:r>
            <a:r>
              <a:rPr lang="en-US" sz="2000" dirty="0" smtClean="0">
                <a:solidFill>
                  <a:schemeClr val="dk1"/>
                </a:solidFill>
              </a:rPr>
              <a:t> The </a:t>
            </a:r>
            <a:r>
              <a:rPr lang="en-US" sz="2000" dirty="0">
                <a:solidFill>
                  <a:schemeClr val="dk1"/>
                </a:solidFill>
              </a:rPr>
              <a:t>work has already started and it is expected to be completed in </a:t>
            </a:r>
            <a:r>
              <a:rPr lang="en-US" sz="2000" dirty="0" smtClean="0">
                <a:solidFill>
                  <a:schemeClr val="dk1"/>
                </a:solidFill>
              </a:rPr>
              <a:t>18 </a:t>
            </a:r>
            <a:r>
              <a:rPr lang="en-US" sz="2000" dirty="0">
                <a:solidFill>
                  <a:schemeClr val="dk1"/>
                </a:solidFill>
              </a:rPr>
              <a:t>months</a:t>
            </a:r>
            <a:r>
              <a:rPr lang="en-US" sz="2000" dirty="0" smtClean="0">
                <a:solidFill>
                  <a:schemeClr val="dk1"/>
                </a:solidFill>
              </a:rPr>
              <a:t>.</a:t>
            </a:r>
            <a:endParaRPr lang="en-IN" sz="2000" dirty="0">
              <a:solidFill>
                <a:schemeClr val="dk1"/>
              </a:solidFill>
            </a:endParaRPr>
          </a:p>
        </p:txBody>
      </p:sp>
      <p:sp>
        <p:nvSpPr>
          <p:cNvPr id="9" name="Rectangle 8"/>
          <p:cNvSpPr/>
          <p:nvPr/>
        </p:nvSpPr>
        <p:spPr>
          <a:xfrm>
            <a:off x="299803" y="5282147"/>
            <a:ext cx="3175833" cy="3477875"/>
          </a:xfrm>
          <a:prstGeom prst="rect">
            <a:avLst/>
          </a:prstGeom>
        </p:spPr>
        <p:txBody>
          <a:bodyPr wrap="square">
            <a:spAutoFit/>
          </a:bodyPr>
          <a:lstStyle/>
          <a:p>
            <a:pPr algn="just"/>
            <a:r>
              <a:rPr lang="en-US" sz="2000" b="1" dirty="0" smtClean="0">
                <a:solidFill>
                  <a:schemeClr val="dk1"/>
                </a:solidFill>
              </a:rPr>
              <a:t>8. </a:t>
            </a:r>
            <a:r>
              <a:rPr lang="en-US" sz="2000" dirty="0">
                <a:solidFill>
                  <a:schemeClr val="dk1"/>
                </a:solidFill>
              </a:rPr>
              <a:t>Construction/ Extension of Concrete Storm Water Drain from FGGC and behind the Air Force Comprehensive Secondary School:- This project is </a:t>
            </a:r>
            <a:r>
              <a:rPr lang="en-US" sz="2000" dirty="0">
                <a:solidFill>
                  <a:schemeClr val="dk1"/>
                </a:solidFill>
                <a:latin typeface="Cambria" panose="02040503050406030204" pitchFamily="18" charset="0"/>
                <a:ea typeface="Cambria" panose="02040503050406030204" pitchFamily="18" charset="0"/>
              </a:rPr>
              <a:t>j</a:t>
            </a:r>
            <a:r>
              <a:rPr lang="en-US" sz="2000" dirty="0">
                <a:solidFill>
                  <a:schemeClr val="dk1"/>
                </a:solidFill>
              </a:rPr>
              <a:t>ust awarded to M/s </a:t>
            </a:r>
            <a:r>
              <a:rPr lang="en-US" sz="2000" dirty="0" err="1">
                <a:solidFill>
                  <a:schemeClr val="dk1"/>
                </a:solidFill>
              </a:rPr>
              <a:t>Triacta</a:t>
            </a:r>
            <a:r>
              <a:rPr lang="en-US" sz="2000" dirty="0">
                <a:solidFill>
                  <a:schemeClr val="dk1"/>
                </a:solidFill>
              </a:rPr>
              <a:t> Nigeria limited at a cost of </a:t>
            </a:r>
            <a:r>
              <a:rPr lang="en-US" sz="2000" b="1" i="1" strike="dblStrike" dirty="0">
                <a:solidFill>
                  <a:schemeClr val="dk1"/>
                </a:solidFill>
              </a:rPr>
              <a:t>N</a:t>
            </a:r>
            <a:r>
              <a:rPr lang="en-US" sz="2000" b="1" i="1" dirty="0">
                <a:solidFill>
                  <a:schemeClr val="dk1"/>
                </a:solidFill>
              </a:rPr>
              <a:t>3,942,372,989.33</a:t>
            </a:r>
            <a:r>
              <a:rPr lang="en-US" sz="2000" dirty="0">
                <a:solidFill>
                  <a:schemeClr val="dk1"/>
                </a:solidFill>
              </a:rPr>
              <a:t>. The contractor </a:t>
            </a:r>
            <a:r>
              <a:rPr lang="en-US" sz="2000" dirty="0" smtClean="0">
                <a:solidFill>
                  <a:schemeClr val="dk1"/>
                </a:solidFill>
              </a:rPr>
              <a:t>is </a:t>
            </a:r>
            <a:r>
              <a:rPr lang="en-US" sz="2000" dirty="0">
                <a:solidFill>
                  <a:schemeClr val="dk1"/>
                </a:solidFill>
              </a:rPr>
              <a:t>preparing to mobilize to site</a:t>
            </a:r>
            <a:r>
              <a:rPr lang="en-US" sz="2000" dirty="0" smtClean="0">
                <a:solidFill>
                  <a:schemeClr val="dk1"/>
                </a:solidFill>
              </a:rPr>
              <a:t>.</a:t>
            </a:r>
            <a:endParaRPr lang="en-US" sz="2000" dirty="0">
              <a:solidFill>
                <a:schemeClr val="dk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475636" y="5205947"/>
            <a:ext cx="3306164" cy="3557195"/>
          </a:xfrm>
          <a:prstGeom prst="rect">
            <a:avLst/>
          </a:prstGeom>
          <a:ln>
            <a:noFill/>
          </a:ln>
          <a:effectLst>
            <a:softEdge rad="112500"/>
          </a:effectLst>
        </p:spPr>
      </p:pic>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14572" r="7336"/>
          <a:stretch/>
        </p:blipFill>
        <p:spPr>
          <a:xfrm>
            <a:off x="3475636" y="518232"/>
            <a:ext cx="3306164" cy="4327178"/>
          </a:xfrm>
          <a:prstGeom prst="rect">
            <a:avLst/>
          </a:prstGeom>
          <a:ln>
            <a:noFill/>
          </a:ln>
          <a:effectLst>
            <a:softEdge rad="112500"/>
          </a:effectLst>
        </p:spPr>
      </p:pic>
      <p:sp>
        <p:nvSpPr>
          <p:cNvPr id="4" name="Slide Number Placeholder 3"/>
          <p:cNvSpPr>
            <a:spLocks noGrp="1"/>
          </p:cNvSpPr>
          <p:nvPr>
            <p:ph type="sldNum" sz="quarter" idx="12"/>
          </p:nvPr>
        </p:nvSpPr>
        <p:spPr/>
        <p:txBody>
          <a:bodyPr/>
          <a:lstStyle/>
          <a:p>
            <a:fld id="{76B6D456-F627-4360-88ED-AA069A3FAC16}" type="slidenum">
              <a:rPr lang="en-IN" smtClean="0">
                <a:solidFill>
                  <a:schemeClr val="tx1"/>
                </a:solidFill>
              </a:rPr>
              <a:t>8</a:t>
            </a:fld>
            <a:endParaRPr lang="en-IN" dirty="0">
              <a:solidFill>
                <a:schemeClr val="tx1"/>
              </a:solidFill>
            </a:endParaRPr>
          </a:p>
        </p:txBody>
      </p:sp>
    </p:spTree>
    <p:extLst>
      <p:ext uri="{BB962C8B-B14F-4D97-AF65-F5344CB8AC3E}">
        <p14:creationId xmlns:p14="http://schemas.microsoft.com/office/powerpoint/2010/main" val="1263116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323765" y="458486"/>
            <a:ext cx="3175833" cy="3477875"/>
          </a:xfrm>
          <a:prstGeom prst="rect">
            <a:avLst/>
          </a:prstGeom>
        </p:spPr>
        <p:txBody>
          <a:bodyPr wrap="square">
            <a:spAutoFit/>
          </a:bodyPr>
          <a:lstStyle/>
          <a:p>
            <a:pPr algn="just"/>
            <a:r>
              <a:rPr lang="en-US" sz="2000" b="1" dirty="0" smtClean="0">
                <a:solidFill>
                  <a:schemeClr val="dk1"/>
                </a:solidFill>
              </a:rPr>
              <a:t>9. </a:t>
            </a:r>
            <a:r>
              <a:rPr lang="en-US" sz="2000" dirty="0">
                <a:solidFill>
                  <a:schemeClr val="dk1"/>
                </a:solidFill>
              </a:rPr>
              <a:t>Construction of 2.5 m x 1.2m Double cell Culvert and Dredging of Inlet and Outlet of Culvert Along </a:t>
            </a:r>
            <a:r>
              <a:rPr lang="en-US" sz="2000" dirty="0" err="1">
                <a:solidFill>
                  <a:schemeClr val="dk1"/>
                </a:solidFill>
              </a:rPr>
              <a:t>Mararraba</a:t>
            </a:r>
            <a:r>
              <a:rPr lang="en-US" sz="2000" dirty="0">
                <a:solidFill>
                  <a:schemeClr val="dk1"/>
                </a:solidFill>
              </a:rPr>
              <a:t> </a:t>
            </a:r>
            <a:r>
              <a:rPr lang="en-US" sz="2000" dirty="0" err="1">
                <a:solidFill>
                  <a:schemeClr val="dk1"/>
                </a:solidFill>
              </a:rPr>
              <a:t>Mubi</a:t>
            </a:r>
            <a:r>
              <a:rPr lang="en-US" sz="2000" dirty="0">
                <a:solidFill>
                  <a:schemeClr val="dk1"/>
                </a:solidFill>
              </a:rPr>
              <a:t> </a:t>
            </a:r>
            <a:r>
              <a:rPr lang="en-US" sz="2000" dirty="0" err="1" smtClean="0">
                <a:solidFill>
                  <a:schemeClr val="dk1"/>
                </a:solidFill>
              </a:rPr>
              <a:t>Michika</a:t>
            </a:r>
            <a:r>
              <a:rPr lang="en-US" sz="2000" dirty="0" smtClean="0">
                <a:solidFill>
                  <a:schemeClr val="dk1"/>
                </a:solidFill>
              </a:rPr>
              <a:t> </a:t>
            </a:r>
            <a:r>
              <a:rPr lang="en-US" sz="2000" dirty="0">
                <a:solidFill>
                  <a:schemeClr val="dk1"/>
                </a:solidFill>
              </a:rPr>
              <a:t>to Maiduguri Highway:- This project was awarded to M/s </a:t>
            </a:r>
            <a:r>
              <a:rPr lang="en-US" sz="2000" dirty="0" err="1">
                <a:solidFill>
                  <a:schemeClr val="dk1"/>
                </a:solidFill>
              </a:rPr>
              <a:t>Triacta</a:t>
            </a:r>
            <a:r>
              <a:rPr lang="en-US" sz="2000" dirty="0">
                <a:solidFill>
                  <a:schemeClr val="dk1"/>
                </a:solidFill>
              </a:rPr>
              <a:t> Nigeria limited was however already completed 100% it was carried out at a cost of </a:t>
            </a:r>
            <a:r>
              <a:rPr lang="en-US" sz="2000" b="1" i="1" strike="dblStrike" dirty="0">
                <a:solidFill>
                  <a:schemeClr val="dk1"/>
                </a:solidFill>
              </a:rPr>
              <a:t>N</a:t>
            </a:r>
            <a:r>
              <a:rPr lang="en-US" sz="2000" b="1" i="1" dirty="0">
                <a:solidFill>
                  <a:schemeClr val="dk1"/>
                </a:solidFill>
              </a:rPr>
              <a:t>45,472,111.02</a:t>
            </a:r>
            <a:r>
              <a:rPr lang="en-US" sz="2000" i="1" dirty="0" smtClean="0">
                <a:solidFill>
                  <a:schemeClr val="dk1"/>
                </a:solidFill>
              </a:rPr>
              <a:t>.</a:t>
            </a:r>
            <a:endParaRPr lang="en-US" sz="3200" i="1" dirty="0">
              <a:solidFill>
                <a:schemeClr val="dk1"/>
              </a:solidFill>
            </a:endParaRPr>
          </a:p>
        </p:txBody>
      </p:sp>
      <p:sp>
        <p:nvSpPr>
          <p:cNvPr id="9" name="Rectangle 8"/>
          <p:cNvSpPr/>
          <p:nvPr/>
        </p:nvSpPr>
        <p:spPr>
          <a:xfrm>
            <a:off x="323765" y="4453688"/>
            <a:ext cx="3286353" cy="4401205"/>
          </a:xfrm>
          <a:prstGeom prst="rect">
            <a:avLst/>
          </a:prstGeom>
        </p:spPr>
        <p:txBody>
          <a:bodyPr wrap="square">
            <a:spAutoFit/>
          </a:bodyPr>
          <a:lstStyle/>
          <a:p>
            <a:pPr algn="just"/>
            <a:r>
              <a:rPr lang="en-US" sz="2000" b="1" dirty="0" smtClean="0">
                <a:solidFill>
                  <a:schemeClr val="dk1"/>
                </a:solidFill>
              </a:rPr>
              <a:t>10. </a:t>
            </a:r>
            <a:r>
              <a:rPr lang="en-US" sz="2000" dirty="0" smtClean="0">
                <a:solidFill>
                  <a:schemeClr val="dk1"/>
                </a:solidFill>
              </a:rPr>
              <a:t>Before the Construction of the bridge, the road had led to crashes of heavy duty vehicles with luggages. </a:t>
            </a:r>
          </a:p>
          <a:p>
            <a:pPr algn="just"/>
            <a:endParaRPr lang="en-US" sz="2000" dirty="0">
              <a:solidFill>
                <a:schemeClr val="dk1"/>
              </a:solidFill>
            </a:endParaRPr>
          </a:p>
          <a:p>
            <a:pPr algn="just"/>
            <a:r>
              <a:rPr lang="en-US" sz="2000" dirty="0" smtClean="0">
                <a:solidFill>
                  <a:schemeClr val="dk1"/>
                </a:solidFill>
              </a:rPr>
              <a:t>The Construction </a:t>
            </a:r>
            <a:r>
              <a:rPr lang="en-US" sz="2000" dirty="0">
                <a:solidFill>
                  <a:schemeClr val="dk1"/>
                </a:solidFill>
              </a:rPr>
              <a:t>of 3 Span Bridge with Approaches Across River </a:t>
            </a:r>
            <a:r>
              <a:rPr lang="en-US" sz="2000" dirty="0" err="1">
                <a:solidFill>
                  <a:schemeClr val="dk1"/>
                </a:solidFill>
              </a:rPr>
              <a:t>Wuro</a:t>
            </a:r>
            <a:r>
              <a:rPr lang="en-US" sz="2000" dirty="0">
                <a:solidFill>
                  <a:schemeClr val="dk1"/>
                </a:solidFill>
              </a:rPr>
              <a:t> </a:t>
            </a:r>
            <a:r>
              <a:rPr lang="en-US" sz="2000" dirty="0" err="1" smtClean="0">
                <a:solidFill>
                  <a:schemeClr val="dk1"/>
                </a:solidFill>
              </a:rPr>
              <a:t>Ngayandi</a:t>
            </a:r>
            <a:r>
              <a:rPr lang="en-US" sz="2000" dirty="0" smtClean="0">
                <a:solidFill>
                  <a:schemeClr val="dk1"/>
                </a:solidFill>
              </a:rPr>
              <a:t> was </a:t>
            </a:r>
            <a:r>
              <a:rPr lang="en-US" sz="2000" dirty="0">
                <a:solidFill>
                  <a:schemeClr val="dk1"/>
                </a:solidFill>
              </a:rPr>
              <a:t>awarded to M/s </a:t>
            </a:r>
            <a:r>
              <a:rPr lang="en-US" sz="2000" dirty="0" err="1">
                <a:solidFill>
                  <a:schemeClr val="dk1"/>
                </a:solidFill>
              </a:rPr>
              <a:t>Triacta</a:t>
            </a:r>
            <a:r>
              <a:rPr lang="en-US" sz="2000" dirty="0">
                <a:solidFill>
                  <a:schemeClr val="dk1"/>
                </a:solidFill>
              </a:rPr>
              <a:t> Nigeria Limited at a cost of </a:t>
            </a:r>
            <a:r>
              <a:rPr lang="en-US" sz="2000" b="1" i="1" strike="dblStrike" dirty="0">
                <a:solidFill>
                  <a:schemeClr val="dk1"/>
                </a:solidFill>
              </a:rPr>
              <a:t>N</a:t>
            </a:r>
            <a:r>
              <a:rPr lang="en-US" sz="2000" b="1" i="1" dirty="0">
                <a:solidFill>
                  <a:schemeClr val="dk1"/>
                </a:solidFill>
              </a:rPr>
              <a:t>893,063,013,125</a:t>
            </a:r>
            <a:r>
              <a:rPr lang="en-US" sz="2000" dirty="0">
                <a:solidFill>
                  <a:schemeClr val="dk1"/>
                </a:solidFill>
              </a:rPr>
              <a:t> with a 6 months completion period. The contract was completed 100%. </a:t>
            </a:r>
            <a:endParaRPr lang="en-US" sz="4000" i="1" dirty="0">
              <a:solidFill>
                <a:schemeClr val="dk1"/>
              </a:solidFill>
            </a:endParaRPr>
          </a:p>
        </p:txBody>
      </p:sp>
      <p:pic>
        <p:nvPicPr>
          <p:cNvPr id="7" name="Picture 6"/>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22859" r="18852"/>
          <a:stretch/>
        </p:blipFill>
        <p:spPr>
          <a:xfrm>
            <a:off x="3499598" y="458486"/>
            <a:ext cx="3186952" cy="3425639"/>
          </a:xfrm>
          <a:prstGeom prst="rect">
            <a:avLst/>
          </a:prstGeom>
          <a:ln>
            <a:noFill/>
          </a:ln>
          <a:effectLst>
            <a:softEdge rad="112500"/>
          </a:effectLst>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19669" t="10992" r="19932" b="47911"/>
          <a:stretch/>
        </p:blipFill>
        <p:spPr>
          <a:xfrm rot="19020791">
            <a:off x="4415486" y="6300177"/>
            <a:ext cx="1852508" cy="2424643"/>
          </a:xfrm>
          <a:prstGeom prst="rect">
            <a:avLst/>
          </a:prstGeom>
          <a:ln>
            <a:noFill/>
          </a:ln>
          <a:effectLst>
            <a:softEdge rad="112500"/>
          </a:effectLst>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59549" y="4164581"/>
            <a:ext cx="3067050" cy="2005521"/>
          </a:xfrm>
          <a:prstGeom prst="rect">
            <a:avLst/>
          </a:prstGeom>
          <a:ln>
            <a:noFill/>
          </a:ln>
          <a:effectLst>
            <a:softEdge rad="112500"/>
          </a:effectLst>
        </p:spPr>
      </p:pic>
      <p:sp>
        <p:nvSpPr>
          <p:cNvPr id="4" name="Slide Number Placeholder 3"/>
          <p:cNvSpPr>
            <a:spLocks noGrp="1"/>
          </p:cNvSpPr>
          <p:nvPr>
            <p:ph type="sldNum" sz="quarter" idx="12"/>
          </p:nvPr>
        </p:nvSpPr>
        <p:spPr/>
        <p:txBody>
          <a:bodyPr/>
          <a:lstStyle/>
          <a:p>
            <a:fld id="{76B6D456-F627-4360-88ED-AA069A3FAC16}" type="slidenum">
              <a:rPr lang="en-IN" smtClean="0">
                <a:solidFill>
                  <a:schemeClr val="tx1"/>
                </a:solidFill>
              </a:rPr>
              <a:t>9</a:t>
            </a:fld>
            <a:endParaRPr lang="en-IN">
              <a:solidFill>
                <a:schemeClr val="tx1"/>
              </a:solidFill>
            </a:endParaRPr>
          </a:p>
        </p:txBody>
      </p:sp>
    </p:spTree>
    <p:extLst>
      <p:ext uri="{BB962C8B-B14F-4D97-AF65-F5344CB8AC3E}">
        <p14:creationId xmlns:p14="http://schemas.microsoft.com/office/powerpoint/2010/main" val="14543775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323765" y="820436"/>
            <a:ext cx="3175833" cy="2862322"/>
          </a:xfrm>
          <a:prstGeom prst="rect">
            <a:avLst/>
          </a:prstGeom>
        </p:spPr>
        <p:txBody>
          <a:bodyPr wrap="square">
            <a:spAutoFit/>
          </a:bodyPr>
          <a:lstStyle/>
          <a:p>
            <a:pPr algn="just">
              <a:defRPr/>
            </a:pPr>
            <a:r>
              <a:rPr lang="en-US" sz="2000" b="1" dirty="0" smtClean="0">
                <a:solidFill>
                  <a:schemeClr val="dk1"/>
                </a:solidFill>
              </a:rPr>
              <a:t>11. </a:t>
            </a:r>
            <a:r>
              <a:rPr lang="en-US" sz="2000" dirty="0">
                <a:solidFill>
                  <a:schemeClr val="dk1"/>
                </a:solidFill>
              </a:rPr>
              <a:t>Construction of 1.95km Township Road and 140m of 1.5×1.0m Outfall Drain in </a:t>
            </a:r>
            <a:r>
              <a:rPr lang="en-US" sz="2000" dirty="0" err="1">
                <a:solidFill>
                  <a:schemeClr val="dk1"/>
                </a:solidFill>
              </a:rPr>
              <a:t>Madagali</a:t>
            </a:r>
            <a:r>
              <a:rPr lang="en-US" sz="2000" dirty="0">
                <a:solidFill>
                  <a:schemeClr val="dk1"/>
                </a:solidFill>
              </a:rPr>
              <a:t>:- This is another project that was already completed 100%. It was awarded to M/s </a:t>
            </a:r>
            <a:r>
              <a:rPr lang="en-US" sz="2000" dirty="0" err="1">
                <a:solidFill>
                  <a:schemeClr val="dk1"/>
                </a:solidFill>
              </a:rPr>
              <a:t>Triacta</a:t>
            </a:r>
            <a:r>
              <a:rPr lang="en-US" sz="2000" dirty="0">
                <a:solidFill>
                  <a:schemeClr val="dk1"/>
                </a:solidFill>
              </a:rPr>
              <a:t> Nigeria Limited at a cost of </a:t>
            </a:r>
            <a:r>
              <a:rPr lang="en-US" sz="2000" b="1" i="1" strike="dblStrike" dirty="0">
                <a:solidFill>
                  <a:schemeClr val="dk1"/>
                </a:solidFill>
              </a:rPr>
              <a:t>N</a:t>
            </a:r>
            <a:r>
              <a:rPr lang="en-US" sz="2000" b="1" i="1" dirty="0">
                <a:solidFill>
                  <a:schemeClr val="dk1"/>
                </a:solidFill>
              </a:rPr>
              <a:t>883,702,509.30</a:t>
            </a:r>
            <a:r>
              <a:rPr lang="en-US" sz="2000" dirty="0">
                <a:solidFill>
                  <a:schemeClr val="dk1"/>
                </a:solidFill>
              </a:rPr>
              <a:t>. </a:t>
            </a:r>
            <a:endParaRPr lang="en-US" sz="6000" i="1" dirty="0">
              <a:solidFill>
                <a:schemeClr val="dk1"/>
              </a:solidFill>
            </a:endParaRPr>
          </a:p>
        </p:txBody>
      </p:sp>
      <p:sp>
        <p:nvSpPr>
          <p:cNvPr id="9" name="Rectangle 8"/>
          <p:cNvSpPr/>
          <p:nvPr/>
        </p:nvSpPr>
        <p:spPr>
          <a:xfrm>
            <a:off x="323765" y="4336411"/>
            <a:ext cx="6191335" cy="4401205"/>
          </a:xfrm>
          <a:prstGeom prst="rect">
            <a:avLst/>
          </a:prstGeom>
        </p:spPr>
        <p:txBody>
          <a:bodyPr wrap="square">
            <a:spAutoFit/>
          </a:bodyPr>
          <a:lstStyle/>
          <a:p>
            <a:pPr algn="just"/>
            <a:r>
              <a:rPr lang="en-US" sz="2000" b="1" dirty="0" smtClean="0">
                <a:solidFill>
                  <a:schemeClr val="dk1"/>
                </a:solidFill>
              </a:rPr>
              <a:t>12. </a:t>
            </a:r>
            <a:r>
              <a:rPr lang="en-US" sz="2000" dirty="0" smtClean="0">
                <a:solidFill>
                  <a:schemeClr val="dk1"/>
                </a:solidFill>
              </a:rPr>
              <a:t>Construction </a:t>
            </a:r>
            <a:r>
              <a:rPr lang="en-US" sz="2000" dirty="0">
                <a:solidFill>
                  <a:schemeClr val="dk1"/>
                </a:solidFill>
              </a:rPr>
              <a:t>of </a:t>
            </a:r>
            <a:r>
              <a:rPr lang="en-US" sz="2000" dirty="0" err="1">
                <a:solidFill>
                  <a:schemeClr val="dk1"/>
                </a:solidFill>
              </a:rPr>
              <a:t>Mararraba</a:t>
            </a:r>
            <a:r>
              <a:rPr lang="en-US" sz="2000" dirty="0">
                <a:solidFill>
                  <a:schemeClr val="dk1"/>
                </a:solidFill>
              </a:rPr>
              <a:t> </a:t>
            </a:r>
            <a:r>
              <a:rPr lang="en-US" sz="2000" dirty="0" err="1">
                <a:solidFill>
                  <a:schemeClr val="dk1"/>
                </a:solidFill>
              </a:rPr>
              <a:t>Garta-Kamale</a:t>
            </a:r>
            <a:r>
              <a:rPr lang="en-US" sz="2000" dirty="0">
                <a:solidFill>
                  <a:schemeClr val="dk1"/>
                </a:solidFill>
              </a:rPr>
              <a:t> road in </a:t>
            </a:r>
            <a:r>
              <a:rPr lang="en-US" sz="2000" dirty="0" err="1">
                <a:solidFill>
                  <a:schemeClr val="dk1"/>
                </a:solidFill>
              </a:rPr>
              <a:t>Michika</a:t>
            </a:r>
            <a:r>
              <a:rPr lang="en-US" sz="2000" dirty="0">
                <a:solidFill>
                  <a:schemeClr val="dk1"/>
                </a:solidFill>
              </a:rPr>
              <a:t> :- This project awarded to M/s </a:t>
            </a:r>
            <a:r>
              <a:rPr lang="en-US" sz="2000" dirty="0" err="1">
                <a:solidFill>
                  <a:schemeClr val="dk1"/>
                </a:solidFill>
              </a:rPr>
              <a:t>Triacta</a:t>
            </a:r>
            <a:r>
              <a:rPr lang="en-US" sz="2000" dirty="0">
                <a:solidFill>
                  <a:schemeClr val="dk1"/>
                </a:solidFill>
              </a:rPr>
              <a:t> Nigeria Limited has a 7.5 km stretch at a contract sum of </a:t>
            </a:r>
            <a:r>
              <a:rPr lang="en-US" sz="2000" b="1" i="1" strike="dblStrike" dirty="0">
                <a:solidFill>
                  <a:schemeClr val="dk1"/>
                </a:solidFill>
              </a:rPr>
              <a:t>N</a:t>
            </a:r>
            <a:r>
              <a:rPr lang="en-US" sz="2000" b="1" i="1" dirty="0">
                <a:solidFill>
                  <a:schemeClr val="dk1"/>
                </a:solidFill>
              </a:rPr>
              <a:t>4,365,535,284.17</a:t>
            </a:r>
            <a:r>
              <a:rPr lang="en-US" sz="2000" dirty="0">
                <a:solidFill>
                  <a:schemeClr val="dk1"/>
                </a:solidFill>
              </a:rPr>
              <a:t> it has an 18 months period  of completion and a sum of </a:t>
            </a:r>
            <a:r>
              <a:rPr lang="en-US" sz="2000" b="1" i="1" strike="dblStrike" dirty="0">
                <a:solidFill>
                  <a:schemeClr val="dk1"/>
                </a:solidFill>
              </a:rPr>
              <a:t>N</a:t>
            </a:r>
            <a:r>
              <a:rPr lang="en-US" sz="2000" b="1" i="1" dirty="0">
                <a:solidFill>
                  <a:schemeClr val="dk1"/>
                </a:solidFill>
              </a:rPr>
              <a:t>1,200,000,000.00</a:t>
            </a:r>
            <a:r>
              <a:rPr lang="en-US" sz="2000" dirty="0">
                <a:solidFill>
                  <a:schemeClr val="dk1"/>
                </a:solidFill>
              </a:rPr>
              <a:t> was paid to the contractors as  part of mobilization fee</a:t>
            </a:r>
            <a:r>
              <a:rPr lang="en-US" sz="2000" dirty="0" smtClean="0">
                <a:solidFill>
                  <a:schemeClr val="dk1"/>
                </a:solidFill>
              </a:rPr>
              <a:t>.</a:t>
            </a:r>
          </a:p>
          <a:p>
            <a:pPr algn="just"/>
            <a:endParaRPr lang="en-US" sz="1400" b="1" dirty="0" smtClean="0">
              <a:solidFill>
                <a:schemeClr val="dk1"/>
              </a:solidFill>
            </a:endParaRPr>
          </a:p>
          <a:p>
            <a:pPr algn="just"/>
            <a:r>
              <a:rPr lang="en-US" sz="2000" b="1" dirty="0" smtClean="0">
                <a:solidFill>
                  <a:schemeClr val="dk1"/>
                </a:solidFill>
              </a:rPr>
              <a:t>13. </a:t>
            </a:r>
            <a:r>
              <a:rPr lang="en-US" sz="2000" dirty="0" smtClean="0">
                <a:solidFill>
                  <a:schemeClr val="dk1"/>
                </a:solidFill>
              </a:rPr>
              <a:t>Reconstruction </a:t>
            </a:r>
            <a:r>
              <a:rPr lang="en-US" sz="2000" dirty="0">
                <a:solidFill>
                  <a:schemeClr val="dk1"/>
                </a:solidFill>
              </a:rPr>
              <a:t>of </a:t>
            </a:r>
            <a:r>
              <a:rPr lang="en-US" sz="2000" dirty="0" err="1">
                <a:solidFill>
                  <a:schemeClr val="dk1"/>
                </a:solidFill>
              </a:rPr>
              <a:t>Sukur</a:t>
            </a:r>
            <a:r>
              <a:rPr lang="en-US" sz="2000" dirty="0">
                <a:solidFill>
                  <a:schemeClr val="dk1"/>
                </a:solidFill>
              </a:rPr>
              <a:t> Road in </a:t>
            </a:r>
            <a:r>
              <a:rPr lang="en-US" sz="2000" dirty="0" err="1">
                <a:solidFill>
                  <a:schemeClr val="dk1"/>
                </a:solidFill>
              </a:rPr>
              <a:t>Madagali</a:t>
            </a:r>
            <a:r>
              <a:rPr lang="en-US" sz="2000" dirty="0">
                <a:solidFill>
                  <a:schemeClr val="dk1"/>
                </a:solidFill>
              </a:rPr>
              <a:t>:-  This project is also recently awarded to M/s </a:t>
            </a:r>
            <a:r>
              <a:rPr lang="en-US" sz="2000" dirty="0" err="1">
                <a:solidFill>
                  <a:schemeClr val="dk1"/>
                </a:solidFill>
              </a:rPr>
              <a:t>Rocad</a:t>
            </a:r>
            <a:r>
              <a:rPr lang="en-US" sz="2000" dirty="0">
                <a:solidFill>
                  <a:schemeClr val="dk1"/>
                </a:solidFill>
              </a:rPr>
              <a:t> Construction Limited at a sum of </a:t>
            </a:r>
            <a:r>
              <a:rPr lang="en-US" sz="2000" b="1" i="1" strike="dblStrike" dirty="0">
                <a:solidFill>
                  <a:schemeClr val="dk1"/>
                </a:solidFill>
              </a:rPr>
              <a:t>N</a:t>
            </a:r>
            <a:r>
              <a:rPr lang="en-US" sz="2000" b="1" i="1" dirty="0">
                <a:solidFill>
                  <a:schemeClr val="dk1"/>
                </a:solidFill>
              </a:rPr>
              <a:t>2,548,803,932.03</a:t>
            </a:r>
            <a:r>
              <a:rPr lang="en-US" sz="2000" dirty="0">
                <a:solidFill>
                  <a:schemeClr val="dk1"/>
                </a:solidFill>
              </a:rPr>
              <a:t> a sum of </a:t>
            </a:r>
            <a:r>
              <a:rPr lang="en-US" sz="2000" b="1" i="1" strike="dblStrike" dirty="0">
                <a:solidFill>
                  <a:schemeClr val="dk1"/>
                </a:solidFill>
              </a:rPr>
              <a:t>N</a:t>
            </a:r>
            <a:r>
              <a:rPr lang="en-US" sz="2000" b="1" i="1" dirty="0">
                <a:solidFill>
                  <a:schemeClr val="dk1"/>
                </a:solidFill>
              </a:rPr>
              <a:t>1,019,521,572.81</a:t>
            </a:r>
            <a:r>
              <a:rPr lang="en-US" sz="2000" dirty="0">
                <a:solidFill>
                  <a:schemeClr val="dk1"/>
                </a:solidFill>
              </a:rPr>
              <a:t> was paid to the contractor as 40% Advance to mobilize the site.</a:t>
            </a:r>
          </a:p>
          <a:p>
            <a:pPr algn="just"/>
            <a:endParaRPr lang="en-US" sz="2000" dirty="0">
              <a:solidFill>
                <a:schemeClr val="dk1"/>
              </a:solidFill>
            </a:endParaRPr>
          </a:p>
          <a:p>
            <a:pPr algn="just"/>
            <a:r>
              <a:rPr lang="en-US" sz="2000" b="1" dirty="0" smtClean="0">
                <a:solidFill>
                  <a:schemeClr val="dk1"/>
                </a:solidFill>
              </a:rPr>
              <a:t> </a:t>
            </a:r>
            <a:endParaRPr lang="en-US" sz="4000" i="1" dirty="0">
              <a:solidFill>
                <a:schemeClr val="dk1"/>
              </a:solidFill>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2679"/>
          <a:stretch/>
        </p:blipFill>
        <p:spPr>
          <a:xfrm>
            <a:off x="3501036" y="858536"/>
            <a:ext cx="3255364" cy="3147900"/>
          </a:xfrm>
          <a:prstGeom prst="rect">
            <a:avLst/>
          </a:prstGeom>
          <a:ln>
            <a:noFill/>
          </a:ln>
          <a:effectLst>
            <a:softEdge rad="112500"/>
          </a:effectLst>
        </p:spPr>
      </p:pic>
      <p:sp>
        <p:nvSpPr>
          <p:cNvPr id="3" name="Slide Number Placeholder 2"/>
          <p:cNvSpPr>
            <a:spLocks noGrp="1"/>
          </p:cNvSpPr>
          <p:nvPr>
            <p:ph type="sldNum" sz="quarter" idx="12"/>
          </p:nvPr>
        </p:nvSpPr>
        <p:spPr>
          <a:xfrm>
            <a:off x="5569009" y="8657167"/>
            <a:ext cx="738014" cy="486833"/>
          </a:xfrm>
        </p:spPr>
        <p:txBody>
          <a:bodyPr/>
          <a:lstStyle/>
          <a:p>
            <a:fld id="{76B6D456-F627-4360-88ED-AA069A3FAC16}" type="slidenum">
              <a:rPr lang="en-IN" smtClean="0">
                <a:solidFill>
                  <a:schemeClr val="tx1"/>
                </a:solidFill>
              </a:rPr>
              <a:t>10</a:t>
            </a:fld>
            <a:endParaRPr lang="en-IN">
              <a:solidFill>
                <a:schemeClr val="tx1"/>
              </a:solidFill>
            </a:endParaRPr>
          </a:p>
        </p:txBody>
      </p:sp>
    </p:spTree>
    <p:extLst>
      <p:ext uri="{BB962C8B-B14F-4D97-AF65-F5344CB8AC3E}">
        <p14:creationId xmlns:p14="http://schemas.microsoft.com/office/powerpoint/2010/main" val="33740814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469900" y="615323"/>
            <a:ext cx="5791200" cy="4816703"/>
          </a:xfrm>
          <a:prstGeom prst="rect">
            <a:avLst/>
          </a:prstGeom>
        </p:spPr>
        <p:txBody>
          <a:bodyPr wrap="square">
            <a:spAutoFit/>
          </a:bodyPr>
          <a:lstStyle/>
          <a:p>
            <a:pPr algn="just"/>
            <a:r>
              <a:rPr lang="en-US" sz="2800" b="1" dirty="0"/>
              <a:t>CONCLUSION</a:t>
            </a:r>
            <a:endParaRPr lang="en-US" sz="2800" dirty="0"/>
          </a:p>
          <a:p>
            <a:pPr algn="just"/>
            <a:r>
              <a:rPr lang="en-US" sz="3100" dirty="0">
                <a:latin typeface="+mj-lt"/>
                <a:ea typeface="SimSun" panose="02010600030101010101" pitchFamily="2" charset="-122"/>
                <a:cs typeface="Times New Roman" panose="02020603050405020304" pitchFamily="18" charset="0"/>
              </a:rPr>
              <a:t>Distinguish guests, ladies and gentlemen. These are the score cards of the Government of </a:t>
            </a:r>
            <a:r>
              <a:rPr lang="en-US" sz="3100" b="1" dirty="0">
                <a:latin typeface="+mj-lt"/>
                <a:ea typeface="SimSun" panose="02010600030101010101" pitchFamily="2" charset="-122"/>
                <a:cs typeface="Times New Roman" panose="02020603050405020304" pitchFamily="18" charset="0"/>
              </a:rPr>
              <a:t>Rt. Hon </a:t>
            </a:r>
            <a:r>
              <a:rPr lang="en-US" sz="3100" b="1" dirty="0" err="1">
                <a:latin typeface="+mj-lt"/>
                <a:ea typeface="SimSun" panose="02010600030101010101" pitchFamily="2" charset="-122"/>
                <a:cs typeface="Times New Roman" panose="02020603050405020304" pitchFamily="18" charset="0"/>
              </a:rPr>
              <a:t>Ahmadu</a:t>
            </a:r>
            <a:r>
              <a:rPr lang="en-US" sz="3100" b="1" dirty="0">
                <a:latin typeface="+mj-lt"/>
                <a:ea typeface="SimSun" panose="02010600030101010101" pitchFamily="2" charset="-122"/>
                <a:cs typeface="Times New Roman" panose="02020603050405020304" pitchFamily="18" charset="0"/>
              </a:rPr>
              <a:t> </a:t>
            </a:r>
            <a:r>
              <a:rPr lang="en-US" sz="3100" b="1" dirty="0" err="1" smtClean="0">
                <a:latin typeface="+mj-lt"/>
                <a:ea typeface="SimSun" panose="02010600030101010101" pitchFamily="2" charset="-122"/>
                <a:cs typeface="Times New Roman" panose="02020603050405020304" pitchFamily="18" charset="0"/>
              </a:rPr>
              <a:t>Umaru</a:t>
            </a:r>
            <a:r>
              <a:rPr lang="en-US" sz="3100" b="1" dirty="0" smtClean="0">
                <a:latin typeface="+mj-lt"/>
                <a:ea typeface="SimSun" panose="02010600030101010101" pitchFamily="2" charset="-122"/>
                <a:cs typeface="Times New Roman" panose="02020603050405020304" pitchFamily="18" charset="0"/>
              </a:rPr>
              <a:t> </a:t>
            </a:r>
            <a:r>
              <a:rPr lang="en-US" sz="3100" b="1" dirty="0" err="1" smtClean="0">
                <a:latin typeface="+mj-lt"/>
                <a:ea typeface="SimSun" panose="02010600030101010101" pitchFamily="2" charset="-122"/>
                <a:cs typeface="Times New Roman" panose="02020603050405020304" pitchFamily="18" charset="0"/>
              </a:rPr>
              <a:t>Fintiri</a:t>
            </a:r>
            <a:r>
              <a:rPr lang="en-US" sz="3100" dirty="0" smtClean="0">
                <a:latin typeface="+mj-lt"/>
                <a:ea typeface="SimSun" panose="02010600030101010101" pitchFamily="2" charset="-122"/>
                <a:cs typeface="Times New Roman" panose="02020603050405020304" pitchFamily="18" charset="0"/>
              </a:rPr>
              <a:t> </a:t>
            </a:r>
            <a:r>
              <a:rPr lang="en-US" sz="3100" dirty="0">
                <a:latin typeface="+mj-lt"/>
                <a:ea typeface="SimSun" panose="02010600030101010101" pitchFamily="2" charset="-122"/>
                <a:cs typeface="Times New Roman" panose="02020603050405020304" pitchFamily="18" charset="0"/>
              </a:rPr>
              <a:t>in the 2nd and 3rd quarters alone infrastructural development of the new Adamawa state</a:t>
            </a:r>
            <a:r>
              <a:rPr lang="en-US" sz="3100" dirty="0" smtClean="0">
                <a:latin typeface="+mj-lt"/>
                <a:ea typeface="SimSun" panose="02010600030101010101" pitchFamily="2" charset="-122"/>
                <a:cs typeface="Times New Roman" panose="02020603050405020304" pitchFamily="18" charset="0"/>
              </a:rPr>
              <a:t>.</a:t>
            </a:r>
          </a:p>
          <a:p>
            <a:pPr algn="just"/>
            <a:endParaRPr lang="en-US" sz="3100" dirty="0" smtClean="0">
              <a:latin typeface="+mj-lt"/>
              <a:ea typeface="SimSun" panose="02010600030101010101" pitchFamily="2" charset="-122"/>
              <a:cs typeface="Times New Roman" panose="02020603050405020304" pitchFamily="18" charset="0"/>
            </a:endParaRPr>
          </a:p>
          <a:p>
            <a:pPr algn="just"/>
            <a:r>
              <a:rPr lang="en-US" sz="3100" dirty="0" smtClean="0">
                <a:latin typeface="+mj-lt"/>
                <a:ea typeface="SimSun" panose="02010600030101010101" pitchFamily="2" charset="-122"/>
                <a:cs typeface="Times New Roman" panose="02020603050405020304" pitchFamily="18" charset="0"/>
              </a:rPr>
              <a:t>Thank you.</a:t>
            </a:r>
            <a:endParaRPr lang="en-US" sz="3100" dirty="0"/>
          </a:p>
        </p:txBody>
      </p:sp>
      <p:sp>
        <p:nvSpPr>
          <p:cNvPr id="3" name="Slide Number Placeholder 2"/>
          <p:cNvSpPr>
            <a:spLocks noGrp="1"/>
          </p:cNvSpPr>
          <p:nvPr>
            <p:ph type="sldNum" sz="quarter" idx="12"/>
          </p:nvPr>
        </p:nvSpPr>
        <p:spPr/>
        <p:txBody>
          <a:bodyPr/>
          <a:lstStyle/>
          <a:p>
            <a:fld id="{76B6D456-F627-4360-88ED-AA069A3FAC16}" type="slidenum">
              <a:rPr lang="en-IN" smtClean="0">
                <a:solidFill>
                  <a:schemeClr val="tx1"/>
                </a:solidFill>
              </a:rPr>
              <a:t>11</a:t>
            </a:fld>
            <a:endParaRPr lang="en-IN">
              <a:solidFill>
                <a:schemeClr val="tx1"/>
              </a:solidFill>
            </a:endParaRPr>
          </a:p>
        </p:txBody>
      </p:sp>
    </p:spTree>
    <p:extLst>
      <p:ext uri="{BB962C8B-B14F-4D97-AF65-F5344CB8AC3E}">
        <p14:creationId xmlns:p14="http://schemas.microsoft.com/office/powerpoint/2010/main" val="36929438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2612</TotalTime>
  <Words>958</Words>
  <Application>Microsoft Office PowerPoint</Application>
  <PresentationFormat>On-screen Show (4:3)</PresentationFormat>
  <Paragraphs>41</Paragraphs>
  <Slides>11</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SimSun</vt:lpstr>
      <vt:lpstr>Arial</vt:lpstr>
      <vt:lpstr>Bookman Old Style</vt:lpstr>
      <vt:lpstr>Britannic Bold</vt:lpstr>
      <vt:lpstr>Calibri</vt:lpstr>
      <vt:lpstr>Calibri Light</vt:lpstr>
      <vt:lpstr>Cambria</vt:lpstr>
      <vt:lpstr>Constantia</vt:lpstr>
      <vt:lpstr>Impact</vt:lpstr>
      <vt:lpstr>Times New Roman</vt:lpstr>
      <vt:lpstr>Office Theme</vt:lpstr>
      <vt:lpstr>MINISTERIAL PRESS BRIEFING    BY  HON. ADAMU ATIKU ABUBAKAR,  COMMISSIONER FOR WORKS AND ENERGY DEVELOPMENT ADAMAWA STATE     ON THE  ACHIEVEMENTS OF  HIS EXCELLENCY RT. HON. AHMADU UMARU FINTIRI, CON, GOVERNOR  ADAMAWA STATE   IN ROADS CONSTRUCTION/Maintenance and renewable energy in the last two quarters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 OF A PRESS BRIEFING   BY HON. ADAMU ATIMU ANUBAKAR,  COMMISSIONER FOR WORKS AND ENERGY DEVELOPMENT ADAMAWA STATE   ON THE ACHIEVEMENT OF  Governor AHMADU UMRU FINTIRI   IN ROADS CONSTRUCTION</dc:title>
  <dc:creator>Mohammed Ashiru</dc:creator>
  <cp:lastModifiedBy>Mohammed Ashiru</cp:lastModifiedBy>
  <cp:revision>108</cp:revision>
  <cp:lastPrinted>2024-11-11T14:54:46Z</cp:lastPrinted>
  <dcterms:created xsi:type="dcterms:W3CDTF">2024-11-07T22:26:21Z</dcterms:created>
  <dcterms:modified xsi:type="dcterms:W3CDTF">2024-11-13T15:28:39Z</dcterms:modified>
</cp:coreProperties>
</file>