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74"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66" d="100"/>
          <a:sy n="66" d="100"/>
        </p:scale>
        <p:origin x="64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A3407A-F79B-4F5C-82FB-30DFCA086E1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120242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A3407A-F79B-4F5C-82FB-30DFCA086E1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368352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A3407A-F79B-4F5C-82FB-30DFCA086E1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61CFA-D237-418F-BB20-A33C8E2D14C6}"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74195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A3407A-F79B-4F5C-82FB-30DFCA086E1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978929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A3407A-F79B-4F5C-82FB-30DFCA086E1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61CFA-D237-418F-BB20-A33C8E2D14C6}"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97523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A3407A-F79B-4F5C-82FB-30DFCA086E1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2194102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A3407A-F79B-4F5C-82FB-30DFCA086E1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468913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A3407A-F79B-4F5C-82FB-30DFCA086E1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2116168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A3407A-F79B-4F5C-82FB-30DFCA086E1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1114501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A3407A-F79B-4F5C-82FB-30DFCA086E1B}" type="datetimeFigureOut">
              <a:rPr lang="en-US" smtClean="0"/>
              <a:t>11/19/2024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332777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A3407A-F79B-4F5C-82FB-30DFCA086E1B}"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246237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A3407A-F79B-4F5C-82FB-30DFCA086E1B}" type="datetimeFigureOut">
              <a:rPr lang="en-US" smtClean="0"/>
              <a:t>11/19/2024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3797051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A3407A-F79B-4F5C-82FB-30DFCA086E1B}" type="datetimeFigureOut">
              <a:rPr lang="en-US" smtClean="0"/>
              <a:t>11/19/2024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2234886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A3407A-F79B-4F5C-82FB-30DFCA086E1B}" type="datetimeFigureOut">
              <a:rPr lang="en-US" smtClean="0"/>
              <a:t>11/19/2024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2229606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4A3407A-F79B-4F5C-82FB-30DFCA086E1B}"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908993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4A3407A-F79B-4F5C-82FB-30DFCA086E1B}" type="datetimeFigureOut">
              <a:rPr lang="en-US" smtClean="0"/>
              <a:t>11/19/2024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061CFA-D237-418F-BB20-A33C8E2D14C6}" type="slidenum">
              <a:rPr lang="en-US" smtClean="0"/>
              <a:t>‹#›</a:t>
            </a:fld>
            <a:endParaRPr lang="en-US"/>
          </a:p>
        </p:txBody>
      </p:sp>
    </p:spTree>
    <p:extLst>
      <p:ext uri="{BB962C8B-B14F-4D97-AF65-F5344CB8AC3E}">
        <p14:creationId xmlns:p14="http://schemas.microsoft.com/office/powerpoint/2010/main" val="3100204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4A3407A-F79B-4F5C-82FB-30DFCA086E1B}" type="datetimeFigureOut">
              <a:rPr lang="en-US" smtClean="0"/>
              <a:t>11/19/2024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D061CFA-D237-418F-BB20-A33C8E2D14C6}" type="slidenum">
              <a:rPr lang="en-US" smtClean="0"/>
              <a:t>‹#›</a:t>
            </a:fld>
            <a:endParaRPr lang="en-US"/>
          </a:p>
        </p:txBody>
      </p:sp>
    </p:spTree>
    <p:extLst>
      <p:ext uri="{BB962C8B-B14F-4D97-AF65-F5344CB8AC3E}">
        <p14:creationId xmlns:p14="http://schemas.microsoft.com/office/powerpoint/2010/main" val="26060872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3"/>
            <a:ext cx="7766936" cy="4030133"/>
          </a:xfrm>
        </p:spPr>
        <p:txBody>
          <a:bodyPr/>
          <a:lstStyle/>
          <a:p>
            <a:r>
              <a:rPr lang="en-US" u="sng" dirty="0"/>
              <a:t>MINISTRY OF TRANSPORT DEVELOPMENT. ADAMAWA STATE. MINISTERIAL PRESS BRIEFING.</a:t>
            </a:r>
            <a:br>
              <a:rPr lang="en-US" dirty="0"/>
            </a:br>
            <a:endParaRPr lang="en-US" dirty="0"/>
          </a:p>
        </p:txBody>
      </p:sp>
    </p:spTree>
    <p:extLst>
      <p:ext uri="{BB962C8B-B14F-4D97-AF65-F5344CB8AC3E}">
        <p14:creationId xmlns:p14="http://schemas.microsoft.com/office/powerpoint/2010/main" val="4180539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267" y="83128"/>
            <a:ext cx="3854528" cy="431796"/>
          </a:xfrm>
        </p:spPr>
        <p:txBody>
          <a:bodyPr/>
          <a:lstStyle/>
          <a:p>
            <a:r>
              <a:rPr lang="en-US" dirty="0"/>
              <a:t>CONT. </a:t>
            </a:r>
          </a:p>
        </p:txBody>
      </p:sp>
      <p:sp>
        <p:nvSpPr>
          <p:cNvPr id="4" name="Text Placeholder 3"/>
          <p:cNvSpPr>
            <a:spLocks noGrp="1"/>
          </p:cNvSpPr>
          <p:nvPr>
            <p:ph type="body" sz="half" idx="2"/>
          </p:nvPr>
        </p:nvSpPr>
        <p:spPr>
          <a:xfrm>
            <a:off x="83616" y="948267"/>
            <a:ext cx="4091595" cy="4413251"/>
          </a:xfrm>
        </p:spPr>
        <p:txBody>
          <a:bodyPr>
            <a:normAutofit/>
          </a:bodyPr>
          <a:lstStyle/>
          <a:p>
            <a:pPr marL="285750" lvl="0" indent="-285750" algn="just">
              <a:buFont typeface="Arial" panose="020B0604020202020204" pitchFamily="34" charset="0"/>
              <a:buChar char="•"/>
            </a:pPr>
            <a:r>
              <a:rPr lang="en-US" sz="1900" dirty="0"/>
              <a:t>H.E has also approved the procurement of uniforms for the recruited 80no. VIOs.</a:t>
            </a:r>
          </a:p>
          <a:p>
            <a:pPr marL="285750" lvl="0" indent="-285750" algn="just">
              <a:buFont typeface="Arial" panose="020B0604020202020204" pitchFamily="34" charset="0"/>
              <a:buChar char="•"/>
            </a:pPr>
            <a:r>
              <a:rPr lang="en-US" sz="1900" dirty="0"/>
              <a:t>H.E </a:t>
            </a:r>
            <a:r>
              <a:rPr lang="en-US" sz="1900" dirty="0" err="1"/>
              <a:t>Ahmadu</a:t>
            </a:r>
            <a:r>
              <a:rPr lang="en-US" sz="1900" dirty="0"/>
              <a:t> Umaru </a:t>
            </a:r>
            <a:r>
              <a:rPr lang="en-US" sz="1900" dirty="0" err="1"/>
              <a:t>Fintri</a:t>
            </a:r>
            <a:r>
              <a:rPr lang="en-US" sz="1900" dirty="0"/>
              <a:t> has approved the training of the 80no.recruited VIOs in the State for the first time by external Consultant. This training has greatly improved the performance of the VIOs.</a:t>
            </a:r>
          </a:p>
          <a:p>
            <a:pPr marL="285750" lvl="0" indent="-285750" algn="just">
              <a:buFont typeface="Arial" panose="020B0604020202020204" pitchFamily="34" charset="0"/>
              <a:buChar char="•"/>
            </a:pPr>
            <a:r>
              <a:rPr lang="en-US" sz="1900" dirty="0"/>
              <a:t>H.E has blessed the training and re-training of Tricycle operators within the State in collaboration with TVS management. </a:t>
            </a:r>
          </a:p>
          <a:p>
            <a:endParaRPr lang="en-US" dirty="0"/>
          </a:p>
        </p:txBody>
      </p:sp>
      <p:pic>
        <p:nvPicPr>
          <p:cNvPr id="5" name="Picture 4" descr="C:\Users\nidi furo\Pictures\IMG-20241118-WA0021.jpg"/>
          <p:cNvPicPr/>
          <p:nvPr/>
        </p:nvPicPr>
        <p:blipFill>
          <a:blip r:embed="rId2">
            <a:extLst>
              <a:ext uri="{28A0092B-C50C-407E-A947-70E740481C1C}">
                <a14:useLocalDpi xmlns:a14="http://schemas.microsoft.com/office/drawing/2010/main" val="0"/>
              </a:ext>
            </a:extLst>
          </a:blip>
          <a:srcRect/>
          <a:stretch>
            <a:fillRect/>
          </a:stretch>
        </p:blipFill>
        <p:spPr bwMode="auto">
          <a:xfrm>
            <a:off x="4294795" y="1094318"/>
            <a:ext cx="3521710" cy="4267200"/>
          </a:xfrm>
          <a:prstGeom prst="rect">
            <a:avLst/>
          </a:prstGeom>
          <a:noFill/>
          <a:ln>
            <a:noFill/>
          </a:ln>
        </p:spPr>
      </p:pic>
      <p:pic>
        <p:nvPicPr>
          <p:cNvPr id="6" name="Content Placeholder 5" descr="C:\Users\nidi furo\Pictures\IMG-20241118-WA0023.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936089" y="1094318"/>
            <a:ext cx="3344378" cy="4597929"/>
          </a:xfrm>
          <a:prstGeom prst="rect">
            <a:avLst/>
          </a:prstGeom>
          <a:noFill/>
          <a:ln>
            <a:noFill/>
          </a:ln>
        </p:spPr>
      </p:pic>
    </p:spTree>
    <p:extLst>
      <p:ext uri="{BB962C8B-B14F-4D97-AF65-F5344CB8AC3E}">
        <p14:creationId xmlns:p14="http://schemas.microsoft.com/office/powerpoint/2010/main" val="2248017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267" y="234249"/>
            <a:ext cx="3854528" cy="1278466"/>
          </a:xfrm>
        </p:spPr>
        <p:txBody>
          <a:bodyPr/>
          <a:lstStyle/>
          <a:p>
            <a:r>
              <a:rPr lang="en-US" dirty="0"/>
              <a:t>CONT.: ACHIEVEMENTS</a:t>
            </a:r>
          </a:p>
        </p:txBody>
      </p:sp>
      <p:sp>
        <p:nvSpPr>
          <p:cNvPr id="4" name="Text Placeholder 3"/>
          <p:cNvSpPr>
            <a:spLocks noGrp="1"/>
          </p:cNvSpPr>
          <p:nvPr>
            <p:ph type="body" sz="half" idx="2"/>
          </p:nvPr>
        </p:nvSpPr>
        <p:spPr>
          <a:xfrm>
            <a:off x="561831" y="1512715"/>
            <a:ext cx="3854528" cy="4416447"/>
          </a:xfrm>
        </p:spPr>
        <p:txBody>
          <a:bodyPr>
            <a:noAutofit/>
          </a:bodyPr>
          <a:lstStyle/>
          <a:p>
            <a:pPr algn="just"/>
            <a:r>
              <a:rPr lang="en-US" sz="2400" dirty="0"/>
              <a:t>The Ministry has sought and obtained funds for establishing of ICT for the Registration of Tricycles (Keke-</a:t>
            </a:r>
            <a:r>
              <a:rPr lang="en-US" sz="2400" dirty="0" err="1"/>
              <a:t>Napep</a:t>
            </a:r>
            <a:r>
              <a:rPr lang="en-US" sz="2400" dirty="0"/>
              <a:t>) plying in the State capital and its environ. The exercise is ongoing and about 32455 Tricycles has been registered and captured from September, 2021 to date, and this has improved the revenue generation of the State.</a:t>
            </a:r>
          </a:p>
          <a:p>
            <a:pPr algn="just"/>
            <a:endParaRPr lang="en-US" sz="2400" dirty="0"/>
          </a:p>
        </p:txBody>
      </p:sp>
      <p:pic>
        <p:nvPicPr>
          <p:cNvPr id="5" name="Content Placeholder 4" descr="C:\Users\nidi furo\Desktop\ministerial briefing\20241108_111547.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966378" y="1740333"/>
            <a:ext cx="5103311" cy="3937978"/>
          </a:xfrm>
          <a:prstGeom prst="rect">
            <a:avLst/>
          </a:prstGeom>
          <a:noFill/>
          <a:ln>
            <a:noFill/>
          </a:ln>
        </p:spPr>
      </p:pic>
    </p:spTree>
    <p:extLst>
      <p:ext uri="{BB962C8B-B14F-4D97-AF65-F5344CB8AC3E}">
        <p14:creationId xmlns:p14="http://schemas.microsoft.com/office/powerpoint/2010/main" val="636166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CONT.: ACHEIVEMENTS</a:t>
            </a:r>
          </a:p>
        </p:txBody>
      </p:sp>
      <p:sp>
        <p:nvSpPr>
          <p:cNvPr id="6" name="Content Placeholder 5"/>
          <p:cNvSpPr>
            <a:spLocks noGrp="1"/>
          </p:cNvSpPr>
          <p:nvPr>
            <p:ph idx="1"/>
          </p:nvPr>
        </p:nvSpPr>
        <p:spPr>
          <a:xfrm>
            <a:off x="677334" y="1212783"/>
            <a:ext cx="9563946" cy="5515276"/>
          </a:xfrm>
        </p:spPr>
        <p:txBody>
          <a:bodyPr>
            <a:normAutofit/>
          </a:bodyPr>
          <a:lstStyle/>
          <a:p>
            <a:pPr lvl="0"/>
            <a:r>
              <a:rPr lang="en-US" dirty="0"/>
              <a:t>The Ministry has sought and obtained funds for extension of Biometric Registration of Tricycles (KEKE-NAPEP) to all Local Governments in the State and it is ongoing. </a:t>
            </a:r>
          </a:p>
          <a:p>
            <a:pPr lvl="0"/>
            <a:r>
              <a:rPr lang="en-US" dirty="0"/>
              <a:t>The Ministry has sought and obtained funds for the Construction of a Parameter Wall Fencing of the Ministry in 2023 which has been completed.</a:t>
            </a:r>
          </a:p>
          <a:p>
            <a:pPr lvl="0"/>
            <a:r>
              <a:rPr lang="en-US" dirty="0"/>
              <a:t>The Ministry under the Directorate of Road Traffic Management (DRTM), now has a full fledge (RTO) Road Tax Office since August 2022.</a:t>
            </a:r>
          </a:p>
          <a:p>
            <a:pPr lvl="0"/>
            <a:r>
              <a:rPr lang="en-US" dirty="0"/>
              <a:t>The Directorate of Road Traffic Management (RTM) has commenced DTT (Drivers Theory Test) since March 2022</a:t>
            </a:r>
          </a:p>
          <a:p>
            <a:pPr lvl="0"/>
            <a:r>
              <a:rPr lang="en-US" dirty="0"/>
              <a:t>It has commenced Automated Roadworthiness services since March 2021 and Pre-Registration Process commenced sept 2022.</a:t>
            </a:r>
          </a:p>
          <a:p>
            <a:pPr lvl="0"/>
            <a:r>
              <a:rPr lang="en-US" dirty="0"/>
              <a:t>The Ministry has been attending conference of Directors/CVIOs of the Federal Yearly under this administration.	 </a:t>
            </a:r>
          </a:p>
          <a:p>
            <a:pPr lvl="0"/>
            <a:r>
              <a:rPr lang="en-US" dirty="0"/>
              <a:t>H.E has approved Road Traffic Activities Rebates for the Directorate.</a:t>
            </a:r>
          </a:p>
          <a:p>
            <a:endParaRPr lang="en-US" dirty="0"/>
          </a:p>
        </p:txBody>
      </p:sp>
    </p:spTree>
    <p:extLst>
      <p:ext uri="{BB962C8B-B14F-4D97-AF65-F5344CB8AC3E}">
        <p14:creationId xmlns:p14="http://schemas.microsoft.com/office/powerpoint/2010/main" val="3249316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 ACHEIVEMENTS </a:t>
            </a:r>
          </a:p>
        </p:txBody>
      </p:sp>
      <p:sp>
        <p:nvSpPr>
          <p:cNvPr id="3" name="Content Placeholder 2"/>
          <p:cNvSpPr>
            <a:spLocks noGrp="1"/>
          </p:cNvSpPr>
          <p:nvPr>
            <p:ph idx="1"/>
          </p:nvPr>
        </p:nvSpPr>
        <p:spPr>
          <a:xfrm>
            <a:off x="677334" y="1280161"/>
            <a:ext cx="8596668" cy="4761202"/>
          </a:xfrm>
        </p:spPr>
        <p:txBody>
          <a:bodyPr/>
          <a:lstStyle/>
          <a:p>
            <a:pPr lvl="0"/>
            <a:r>
              <a:rPr lang="en-US" sz="2000" dirty="0"/>
              <a:t>Under this administration the government has in the year under review procured 41 palliative luxurious buses to ease the transportation challenges of its citizens and is yielding a good result. At present the citizens pays only 50% of the current transport fare across the state, 22 out of 41 of buses was allotted to the Adamawa Transport Board and the rest to various Institutions and this is yielding a positive result of high learning in the State.</a:t>
            </a:r>
          </a:p>
          <a:p>
            <a:endParaRPr lang="en-US" dirty="0"/>
          </a:p>
        </p:txBody>
      </p:sp>
      <p:pic>
        <p:nvPicPr>
          <p:cNvPr id="4" name="Picture 3" descr="C:\Users\nidi furo\Pictures\IMG-20241118-WA0005.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5870" y="4148488"/>
            <a:ext cx="3696441" cy="2387778"/>
          </a:xfrm>
          <a:prstGeom prst="rect">
            <a:avLst/>
          </a:prstGeom>
          <a:noFill/>
          <a:ln>
            <a:noFill/>
          </a:ln>
        </p:spPr>
      </p:pic>
      <p:pic>
        <p:nvPicPr>
          <p:cNvPr id="5" name="Picture 4" descr="C:\Users\nidi furo\Pictures\IMG-20241118-WA0009.jpg"/>
          <p:cNvPicPr/>
          <p:nvPr/>
        </p:nvPicPr>
        <p:blipFill>
          <a:blip r:embed="rId3">
            <a:extLst>
              <a:ext uri="{28A0092B-C50C-407E-A947-70E740481C1C}">
                <a14:useLocalDpi xmlns:a14="http://schemas.microsoft.com/office/drawing/2010/main" val="0"/>
              </a:ext>
            </a:extLst>
          </a:blip>
          <a:srcRect/>
          <a:stretch>
            <a:fillRect/>
          </a:stretch>
        </p:blipFill>
        <p:spPr bwMode="auto">
          <a:xfrm>
            <a:off x="4888018" y="4148487"/>
            <a:ext cx="3951181" cy="2387779"/>
          </a:xfrm>
          <a:prstGeom prst="rect">
            <a:avLst/>
          </a:prstGeom>
          <a:noFill/>
          <a:ln>
            <a:noFill/>
          </a:ln>
        </p:spPr>
      </p:pic>
    </p:spTree>
    <p:extLst>
      <p:ext uri="{BB962C8B-B14F-4D97-AF65-F5344CB8AC3E}">
        <p14:creationId xmlns:p14="http://schemas.microsoft.com/office/powerpoint/2010/main" val="827852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56238"/>
            <a:ext cx="8596668" cy="1133547"/>
          </a:xfrm>
        </p:spPr>
        <p:txBody>
          <a:bodyPr/>
          <a:lstStyle/>
          <a:p>
            <a:r>
              <a:rPr lang="en-US" dirty="0"/>
              <a:t>CONT: ACHIEVEMENTS</a:t>
            </a:r>
          </a:p>
        </p:txBody>
      </p:sp>
      <p:sp>
        <p:nvSpPr>
          <p:cNvPr id="3" name="Content Placeholder 2"/>
          <p:cNvSpPr>
            <a:spLocks noGrp="1"/>
          </p:cNvSpPr>
          <p:nvPr>
            <p:ph idx="1"/>
          </p:nvPr>
        </p:nvSpPr>
        <p:spPr>
          <a:xfrm>
            <a:off x="677334" y="991402"/>
            <a:ext cx="8596668" cy="5573027"/>
          </a:xfrm>
        </p:spPr>
        <p:txBody>
          <a:bodyPr>
            <a:normAutofit/>
          </a:bodyPr>
          <a:lstStyle/>
          <a:p>
            <a:pPr lvl="0"/>
            <a:r>
              <a:rPr lang="en-US" dirty="0"/>
              <a:t>Fresh Air Buses routes across the State </a:t>
            </a:r>
          </a:p>
          <a:p>
            <a:pPr lvl="1"/>
            <a:r>
              <a:rPr lang="en-US" sz="1800" dirty="0"/>
              <a:t>Yola – </a:t>
            </a:r>
            <a:r>
              <a:rPr lang="en-US" sz="1800" dirty="0" err="1"/>
              <a:t>Ganye</a:t>
            </a:r>
            <a:r>
              <a:rPr lang="en-US" sz="1800" dirty="0"/>
              <a:t> 		-	Daily </a:t>
            </a:r>
          </a:p>
          <a:p>
            <a:pPr lvl="1"/>
            <a:r>
              <a:rPr lang="en-US" sz="1800" dirty="0"/>
              <a:t>Yola – </a:t>
            </a:r>
            <a:r>
              <a:rPr lang="en-US" sz="1800" dirty="0" err="1"/>
              <a:t>Numan</a:t>
            </a:r>
            <a:r>
              <a:rPr lang="en-US" sz="1800" dirty="0"/>
              <a:t> 	-	Daily</a:t>
            </a:r>
          </a:p>
          <a:p>
            <a:pPr lvl="1"/>
            <a:r>
              <a:rPr lang="en-US" sz="1800" dirty="0"/>
              <a:t>Yola – Mubi 		-	Daily</a:t>
            </a:r>
          </a:p>
          <a:p>
            <a:pPr lvl="1"/>
            <a:r>
              <a:rPr lang="en-US" sz="1800" dirty="0"/>
              <a:t>Yola – Fufore 		-	Daily</a:t>
            </a:r>
          </a:p>
          <a:p>
            <a:pPr lvl="1"/>
            <a:r>
              <a:rPr lang="en-US" sz="1800" dirty="0"/>
              <a:t>Yola – MAU 		-	Daily</a:t>
            </a:r>
          </a:p>
          <a:p>
            <a:pPr lvl="1"/>
            <a:r>
              <a:rPr lang="en-US" sz="1800" dirty="0" err="1"/>
              <a:t>Numan</a:t>
            </a:r>
            <a:r>
              <a:rPr lang="en-US" sz="1800" dirty="0"/>
              <a:t> – </a:t>
            </a:r>
            <a:r>
              <a:rPr lang="en-US" sz="1800" dirty="0" err="1"/>
              <a:t>Lamurde</a:t>
            </a:r>
            <a:r>
              <a:rPr lang="en-US" sz="1800" dirty="0"/>
              <a:t> 	-	Daily</a:t>
            </a:r>
          </a:p>
          <a:p>
            <a:pPr lvl="1"/>
            <a:r>
              <a:rPr lang="en-US" sz="1800" dirty="0"/>
              <a:t>Mubi – </a:t>
            </a:r>
            <a:r>
              <a:rPr lang="en-US" sz="1800" dirty="0" err="1"/>
              <a:t>Madagali</a:t>
            </a:r>
            <a:r>
              <a:rPr lang="en-US" sz="1800" dirty="0"/>
              <a:t> 	-	Daily</a:t>
            </a:r>
          </a:p>
          <a:p>
            <a:pPr lvl="1"/>
            <a:r>
              <a:rPr lang="en-US" sz="1800" dirty="0" err="1"/>
              <a:t>Guyuk</a:t>
            </a:r>
            <a:r>
              <a:rPr lang="en-US" sz="1800" dirty="0"/>
              <a:t> – </a:t>
            </a:r>
            <a:r>
              <a:rPr lang="en-US" sz="1800" dirty="0" err="1"/>
              <a:t>Numan</a:t>
            </a:r>
            <a:r>
              <a:rPr lang="en-US" sz="1800" dirty="0"/>
              <a:t> 	-	Weekly</a:t>
            </a:r>
          </a:p>
          <a:p>
            <a:pPr lvl="1"/>
            <a:r>
              <a:rPr lang="en-US" sz="1800" dirty="0"/>
              <a:t>Yola – </a:t>
            </a:r>
            <a:r>
              <a:rPr lang="en-US" sz="1800" dirty="0" err="1"/>
              <a:t>Toungo</a:t>
            </a:r>
            <a:r>
              <a:rPr lang="en-US" sz="1800" dirty="0"/>
              <a:t> 	-	 Weekly</a:t>
            </a:r>
          </a:p>
          <a:p>
            <a:pPr lvl="1"/>
            <a:r>
              <a:rPr lang="en-US" sz="1800" dirty="0"/>
              <a:t>Fufore – </a:t>
            </a:r>
            <a:r>
              <a:rPr lang="en-US" sz="1800" dirty="0" err="1"/>
              <a:t>Gurin</a:t>
            </a:r>
            <a:r>
              <a:rPr lang="en-US" sz="1800" dirty="0"/>
              <a:t> 	-	 Weekly</a:t>
            </a:r>
          </a:p>
          <a:p>
            <a:pPr lvl="1"/>
            <a:r>
              <a:rPr lang="en-US" sz="1800" dirty="0"/>
              <a:t>Yola – Mayo </a:t>
            </a:r>
            <a:r>
              <a:rPr lang="en-US" sz="1800" dirty="0" err="1"/>
              <a:t>Belwa</a:t>
            </a:r>
            <a:r>
              <a:rPr lang="en-US" sz="1800" dirty="0"/>
              <a:t> 	-	 Weekly</a:t>
            </a:r>
          </a:p>
          <a:p>
            <a:pPr lvl="1"/>
            <a:r>
              <a:rPr lang="en-US" sz="1800" dirty="0" err="1"/>
              <a:t>Numan</a:t>
            </a:r>
            <a:r>
              <a:rPr lang="en-US" sz="1800" dirty="0"/>
              <a:t> – </a:t>
            </a:r>
            <a:r>
              <a:rPr lang="en-US" sz="1800" dirty="0" err="1"/>
              <a:t>Shelleng</a:t>
            </a:r>
            <a:r>
              <a:rPr lang="en-US" sz="1800" dirty="0"/>
              <a:t> 	-	 Weekly 	</a:t>
            </a:r>
          </a:p>
        </p:txBody>
      </p:sp>
    </p:spTree>
    <p:extLst>
      <p:ext uri="{BB962C8B-B14F-4D97-AF65-F5344CB8AC3E}">
        <p14:creationId xmlns:p14="http://schemas.microsoft.com/office/powerpoint/2010/main" val="2326138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 ACHIEVEMENTS</a:t>
            </a:r>
          </a:p>
        </p:txBody>
      </p:sp>
      <p:sp>
        <p:nvSpPr>
          <p:cNvPr id="3" name="Content Placeholder 2"/>
          <p:cNvSpPr>
            <a:spLocks noGrp="1"/>
          </p:cNvSpPr>
          <p:nvPr>
            <p:ph idx="1"/>
          </p:nvPr>
        </p:nvSpPr>
        <p:spPr>
          <a:xfrm>
            <a:off x="677333" y="1135781"/>
            <a:ext cx="9496569" cy="4905582"/>
          </a:xfrm>
        </p:spPr>
        <p:txBody>
          <a:bodyPr>
            <a:noAutofit/>
          </a:bodyPr>
          <a:lstStyle/>
          <a:p>
            <a:pPr lvl="0"/>
            <a:r>
              <a:rPr lang="en-US" sz="2400" dirty="0"/>
              <a:t>With the approval of the present government, the ministry in collaboration with Adamawa State Board of Internal Revenue Award Consultancy service /contract to ALSDOS CONSULT LTD for Building of a Problem Solving(portal) for Tricycle Riders Registration in the State. A </a:t>
            </a:r>
            <a:r>
              <a:rPr lang="en-US" sz="2400" dirty="0" err="1"/>
              <a:t>MoU</a:t>
            </a:r>
            <a:r>
              <a:rPr lang="en-US" sz="2400" dirty="0"/>
              <a:t> has been signed to that effect and implementation is ongoing.</a:t>
            </a:r>
          </a:p>
          <a:p>
            <a:r>
              <a:rPr lang="en-US" sz="2400" dirty="0"/>
              <a:t>xxiv.	Sensitization exercise has been successfully conducted at the sunshine terminus for drivers and station managers in the 3</a:t>
            </a:r>
            <a:r>
              <a:rPr lang="en-US" sz="2400" baseline="30000" dirty="0"/>
              <a:t>rd</a:t>
            </a:r>
            <a:r>
              <a:rPr lang="en-US" sz="2400" dirty="0"/>
              <a:t> quarter of the year 2024.</a:t>
            </a:r>
          </a:p>
          <a:p>
            <a:r>
              <a:rPr lang="en-US" sz="2400" dirty="0"/>
              <a:t>xxvi.	The present government has released fund for the renovation of the burnt Permanent Secretary’s office; work is ongoing. </a:t>
            </a:r>
          </a:p>
          <a:p>
            <a:endParaRPr lang="en-US" sz="2400" dirty="0"/>
          </a:p>
        </p:txBody>
      </p:sp>
    </p:spTree>
    <p:extLst>
      <p:ext uri="{BB962C8B-B14F-4D97-AF65-F5344CB8AC3E}">
        <p14:creationId xmlns:p14="http://schemas.microsoft.com/office/powerpoint/2010/main" val="1769489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REVENUE:</a:t>
            </a:r>
            <a:br>
              <a:rPr lang="en-US" dirty="0"/>
            </a:br>
            <a:endParaRPr lang="en-US" dirty="0"/>
          </a:p>
        </p:txBody>
      </p:sp>
      <p:sp>
        <p:nvSpPr>
          <p:cNvPr id="3" name="Content Placeholder 2"/>
          <p:cNvSpPr>
            <a:spLocks noGrp="1"/>
          </p:cNvSpPr>
          <p:nvPr>
            <p:ph idx="1"/>
          </p:nvPr>
        </p:nvSpPr>
        <p:spPr>
          <a:xfrm>
            <a:off x="677333" y="1761067"/>
            <a:ext cx="8782755" cy="4280295"/>
          </a:xfrm>
        </p:spPr>
        <p:txBody>
          <a:bodyPr>
            <a:normAutofit/>
          </a:bodyPr>
          <a:lstStyle/>
          <a:p>
            <a:pPr algn="just"/>
            <a:r>
              <a:rPr lang="en-US" sz="2800" dirty="0"/>
              <a:t>The revenue generation of both the ministry and the Adamawa Sunshine company has really improved to appreciable level, especially with the recruitment of VIOs, Provision of palliative buses, introduction of the new unit (Haulage Unit), introduction of additional routes, which include Lagos, </a:t>
            </a:r>
            <a:r>
              <a:rPr lang="en-US" sz="2800" dirty="0" err="1"/>
              <a:t>Sokoto</a:t>
            </a:r>
            <a:r>
              <a:rPr lang="en-US" sz="2800" dirty="0"/>
              <a:t> and Enugu is another factor responsible for the improvement in the revenue of the ministry.   </a:t>
            </a:r>
          </a:p>
          <a:p>
            <a:pPr algn="just"/>
            <a:endParaRPr lang="en-US" sz="2800" dirty="0"/>
          </a:p>
        </p:txBody>
      </p:sp>
    </p:spTree>
    <p:extLst>
      <p:ext uri="{BB962C8B-B14F-4D97-AF65-F5344CB8AC3E}">
        <p14:creationId xmlns:p14="http://schemas.microsoft.com/office/powerpoint/2010/main" val="2094142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RECOMMENDATION ON WAY FORWARD</a:t>
            </a:r>
            <a:br>
              <a:rPr lang="en-US" dirty="0"/>
            </a:br>
            <a:endParaRPr lang="en-US" dirty="0"/>
          </a:p>
        </p:txBody>
      </p:sp>
      <p:sp>
        <p:nvSpPr>
          <p:cNvPr id="3" name="Content Placeholder 2"/>
          <p:cNvSpPr>
            <a:spLocks noGrp="1"/>
          </p:cNvSpPr>
          <p:nvPr>
            <p:ph idx="1"/>
          </p:nvPr>
        </p:nvSpPr>
        <p:spPr>
          <a:xfrm>
            <a:off x="677333" y="1286933"/>
            <a:ext cx="9785327" cy="5362223"/>
          </a:xfrm>
        </p:spPr>
        <p:txBody>
          <a:bodyPr>
            <a:normAutofit lnSpcReduction="10000"/>
          </a:bodyPr>
          <a:lstStyle/>
          <a:p>
            <a:r>
              <a:rPr lang="en-US" dirty="0"/>
              <a:t>Ministry of Transportation, when fully operational, is expected to be the most viable and revenue generating Ministry in the State. However, more needs to be done for the Ministry to become fully operational as a revenue generating outfit of the State Government. This include, among other things: - </a:t>
            </a:r>
            <a:endParaRPr lang="en-US" sz="1400" dirty="0"/>
          </a:p>
          <a:p>
            <a:pPr lvl="0"/>
            <a:r>
              <a:rPr lang="en-US" dirty="0"/>
              <a:t>The acquiesce (assenting) of relevant laws by the Governor passed by the State House of Assembly </a:t>
            </a:r>
            <a:endParaRPr lang="en-US" sz="1400" dirty="0"/>
          </a:p>
          <a:p>
            <a:pPr lvl="1"/>
            <a:r>
              <a:rPr lang="en-US" dirty="0"/>
              <a:t>The Bill for the establishment of Adamawa Road Transport and Traffic Management Agency (ARTTMA).</a:t>
            </a:r>
            <a:endParaRPr lang="en-US" sz="1200" dirty="0"/>
          </a:p>
          <a:p>
            <a:pPr lvl="1"/>
            <a:r>
              <a:rPr lang="en-US" dirty="0"/>
              <a:t>The amendment of Adamawa Transport Edict 1999. </a:t>
            </a:r>
            <a:endParaRPr lang="en-US" sz="1200" dirty="0"/>
          </a:p>
          <a:p>
            <a:pPr lvl="0"/>
            <a:r>
              <a:rPr lang="en-US" dirty="0"/>
              <a:t>The provision of operational/patrol vehicles</a:t>
            </a:r>
            <a:endParaRPr lang="en-US" sz="1400" dirty="0"/>
          </a:p>
          <a:p>
            <a:pPr lvl="0"/>
            <a:r>
              <a:rPr lang="en-US" dirty="0"/>
              <a:t>Recruitment of more VIO’s </a:t>
            </a:r>
            <a:endParaRPr lang="en-US" sz="1400" dirty="0"/>
          </a:p>
          <a:p>
            <a:pPr lvl="0"/>
            <a:r>
              <a:rPr lang="en-US" dirty="0"/>
              <a:t>Purchase of operational vehicles and communication gadgets</a:t>
            </a:r>
            <a:endParaRPr lang="en-US" sz="1400" dirty="0"/>
          </a:p>
          <a:p>
            <a:pPr lvl="0"/>
            <a:r>
              <a:rPr lang="en-US" dirty="0"/>
              <a:t>Purchase of taxis and buses for intercity and intra-city services </a:t>
            </a:r>
            <a:endParaRPr lang="en-US" sz="1400" dirty="0"/>
          </a:p>
          <a:p>
            <a:pPr lvl="0"/>
            <a:r>
              <a:rPr lang="en-US" dirty="0"/>
              <a:t>Provision of additional State Government Motor Parks </a:t>
            </a:r>
            <a:endParaRPr lang="en-US" sz="1400" dirty="0"/>
          </a:p>
          <a:p>
            <a:pPr lvl="0"/>
            <a:r>
              <a:rPr lang="en-US" dirty="0"/>
              <a:t>establishment of bus-stops and baileys etc. within the State.</a:t>
            </a:r>
            <a:endParaRPr lang="en-US" sz="1400" dirty="0"/>
          </a:p>
          <a:p>
            <a:r>
              <a:rPr lang="en-US" dirty="0"/>
              <a:t>There is a need for the establishment of a Government owned driving school in the State.</a:t>
            </a:r>
          </a:p>
        </p:txBody>
      </p:sp>
    </p:spTree>
    <p:extLst>
      <p:ext uri="{BB962C8B-B14F-4D97-AF65-F5344CB8AC3E}">
        <p14:creationId xmlns:p14="http://schemas.microsoft.com/office/powerpoint/2010/main" val="3803022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0FCAD-EFB3-7C53-8DE6-A5DDF42CB5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D2E8BDC-340B-11D3-B78F-8844B23B243E}"/>
              </a:ext>
            </a:extLst>
          </p:cNvPr>
          <p:cNvSpPr>
            <a:spLocks noGrp="1"/>
          </p:cNvSpPr>
          <p:nvPr>
            <p:ph idx="1"/>
          </p:nvPr>
        </p:nvSpPr>
        <p:spPr/>
        <p:txBody>
          <a:bodyPr>
            <a:normAutofit/>
          </a:bodyPr>
          <a:lstStyle/>
          <a:p>
            <a:pPr marL="0" indent="0">
              <a:buNone/>
            </a:pPr>
            <a:r>
              <a:rPr lang="en-US" sz="4800" b="1" dirty="0">
                <a:solidFill>
                  <a:schemeClr val="accent2">
                    <a:lumMod val="75000"/>
                  </a:schemeClr>
                </a:solidFill>
              </a:rPr>
              <a:t>  THANK YOU FOR LISTENING</a:t>
            </a:r>
          </a:p>
        </p:txBody>
      </p:sp>
    </p:spTree>
    <p:extLst>
      <p:ext uri="{BB962C8B-B14F-4D97-AF65-F5344CB8AC3E}">
        <p14:creationId xmlns:p14="http://schemas.microsoft.com/office/powerpoint/2010/main" val="3146972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u="sng" dirty="0"/>
              <a:t>STRUCTURE (ORGANOGRAM)</a:t>
            </a:r>
            <a:br>
              <a:rPr lang="en-US" dirty="0"/>
            </a:br>
            <a:endParaRPr lang="en-US" dirty="0"/>
          </a:p>
        </p:txBody>
      </p:sp>
      <p:sp>
        <p:nvSpPr>
          <p:cNvPr id="3" name="Content Placeholder 2"/>
          <p:cNvSpPr>
            <a:spLocks noGrp="1"/>
          </p:cNvSpPr>
          <p:nvPr>
            <p:ph idx="1"/>
          </p:nvPr>
        </p:nvSpPr>
        <p:spPr>
          <a:xfrm>
            <a:off x="677333" y="1275645"/>
            <a:ext cx="8963377" cy="4765718"/>
          </a:xfrm>
        </p:spPr>
        <p:txBody>
          <a:bodyPr>
            <a:noAutofit/>
          </a:bodyPr>
          <a:lstStyle/>
          <a:p>
            <a:pPr marL="0" indent="0">
              <a:buNone/>
            </a:pPr>
            <a:r>
              <a:rPr lang="en-US" sz="2400" dirty="0"/>
              <a:t>To effectively carry out its statutory functions/responsibilities, the Ministry is structured into five (5) Directorates, four (4) Units and one (1) Parastatal as indicated below; </a:t>
            </a:r>
          </a:p>
          <a:p>
            <a:pPr lvl="0"/>
            <a:r>
              <a:rPr lang="en-US" sz="2400" dirty="0"/>
              <a:t>Administration</a:t>
            </a:r>
          </a:p>
          <a:p>
            <a:pPr lvl="0"/>
            <a:r>
              <a:rPr lang="en-US" sz="2400" dirty="0"/>
              <a:t> Finance </a:t>
            </a:r>
          </a:p>
          <a:p>
            <a:pPr lvl="0"/>
            <a:r>
              <a:rPr lang="en-US" sz="2400" dirty="0"/>
              <a:t>Planning, Research and Statistics</a:t>
            </a:r>
          </a:p>
          <a:p>
            <a:pPr lvl="0"/>
            <a:r>
              <a:rPr lang="en-US" sz="2400" dirty="0"/>
              <a:t>Road Traffic Administration.</a:t>
            </a:r>
          </a:p>
          <a:p>
            <a:pPr lvl="0"/>
            <a:r>
              <a:rPr lang="en-US" sz="2400" dirty="0"/>
              <a:t>Transport Operations.</a:t>
            </a:r>
          </a:p>
          <a:p>
            <a:pPr marL="0" indent="0">
              <a:buNone/>
            </a:pPr>
            <a:r>
              <a:rPr lang="en-US" sz="2400" dirty="0"/>
              <a:t>Adamawa State Transport Board, is the only Parastatal under the Ministry with 7-man Board Members in accordance with Part II (5) (a-e) of the Adamawa State Board Edict No. 4 of 1999</a:t>
            </a:r>
          </a:p>
          <a:p>
            <a:endParaRPr lang="en-US" sz="2400" dirty="0"/>
          </a:p>
        </p:txBody>
      </p:sp>
    </p:spTree>
    <p:extLst>
      <p:ext uri="{BB962C8B-B14F-4D97-AF65-F5344CB8AC3E}">
        <p14:creationId xmlns:p14="http://schemas.microsoft.com/office/powerpoint/2010/main" val="1873861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STATUTORY FUNCTIONS/RESPONSIBILITIES OF THE MINISTRY (MANDATES):</a:t>
            </a:r>
            <a:br>
              <a:rPr lang="en-US" dirty="0"/>
            </a:br>
            <a:endParaRPr lang="en-US" dirty="0"/>
          </a:p>
        </p:txBody>
      </p:sp>
      <p:sp>
        <p:nvSpPr>
          <p:cNvPr id="3" name="Content Placeholder 2"/>
          <p:cNvSpPr>
            <a:spLocks noGrp="1"/>
          </p:cNvSpPr>
          <p:nvPr>
            <p:ph idx="1"/>
          </p:nvPr>
        </p:nvSpPr>
        <p:spPr>
          <a:xfrm>
            <a:off x="677333" y="1749778"/>
            <a:ext cx="10709353" cy="5007157"/>
          </a:xfrm>
        </p:spPr>
        <p:txBody>
          <a:bodyPr>
            <a:normAutofit/>
          </a:bodyPr>
          <a:lstStyle/>
          <a:p>
            <a:r>
              <a:rPr lang="en-US" sz="2000" dirty="0"/>
              <a:t>In line with its Vision and Mission, the Ministry is expected to perform the following statutory mandates:</a:t>
            </a:r>
          </a:p>
          <a:p>
            <a:pPr lvl="0"/>
            <a:r>
              <a:rPr lang="en-US" sz="2000" dirty="0"/>
              <a:t>Implementation of the State Government’s Policies and Programs on transport geared towards the creation and maintenance of enabling environment for the provision of safe, cheap and affordable means of both land and water transport to the people of the State.</a:t>
            </a:r>
          </a:p>
          <a:p>
            <a:pPr lvl="0"/>
            <a:r>
              <a:rPr lang="en-US" sz="2000" dirty="0"/>
              <a:t>Establishment of Adamawa State Transport Data Bank, with all relevant information in respect of Transportation in the State could be stored and retrieved as and when required.</a:t>
            </a:r>
          </a:p>
          <a:p>
            <a:pPr lvl="0"/>
            <a:r>
              <a:rPr lang="en-US" sz="2000" dirty="0"/>
              <a:t>Creating enabling environment that could encourage and attract both National and International investors through Private Partnership Participation (PPP) arrangement to come to Adamawa State thereby enhancing the development of transport industry.</a:t>
            </a:r>
          </a:p>
          <a:p>
            <a:pPr lvl="0"/>
            <a:r>
              <a:rPr lang="en-US" sz="2000" dirty="0"/>
              <a:t>Enforcement of traffic laws and ordinances for proper Transport regulation and traffic management in the State.</a:t>
            </a:r>
          </a:p>
        </p:txBody>
      </p:sp>
    </p:spTree>
    <p:extLst>
      <p:ext uri="{BB962C8B-B14F-4D97-AF65-F5344CB8AC3E}">
        <p14:creationId xmlns:p14="http://schemas.microsoft.com/office/powerpoint/2010/main" val="2886069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1A6E7-12DB-53E5-E9B5-368FE39FB0A7}"/>
              </a:ext>
            </a:extLst>
          </p:cNvPr>
          <p:cNvSpPr>
            <a:spLocks noGrp="1"/>
          </p:cNvSpPr>
          <p:nvPr>
            <p:ph type="title"/>
          </p:nvPr>
        </p:nvSpPr>
        <p:spPr>
          <a:xfrm flipV="1">
            <a:off x="677334" y="481263"/>
            <a:ext cx="8596668" cy="1283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C030CC6-ABDC-02F1-66B4-C05067F3D2F5}"/>
              </a:ext>
            </a:extLst>
          </p:cNvPr>
          <p:cNvSpPr>
            <a:spLocks noGrp="1"/>
          </p:cNvSpPr>
          <p:nvPr>
            <p:ph idx="1"/>
          </p:nvPr>
        </p:nvSpPr>
        <p:spPr>
          <a:xfrm>
            <a:off x="677333" y="750770"/>
            <a:ext cx="11219492" cy="5804033"/>
          </a:xfrm>
        </p:spPr>
        <p:txBody>
          <a:bodyPr>
            <a:normAutofit/>
          </a:bodyPr>
          <a:lstStyle/>
          <a:p>
            <a:pPr lvl="0"/>
            <a:r>
              <a:rPr lang="en-US" sz="2400" dirty="0"/>
              <a:t>Design standard specification and construction of traffic signals, signs and markings, operation and management of urban traffic system etc.</a:t>
            </a:r>
          </a:p>
          <a:p>
            <a:pPr lvl="0"/>
            <a:r>
              <a:rPr lang="en-US" sz="2400" dirty="0"/>
              <a:t>Partner with Private and Public Sectors such as Federal Government, National and International Donor Agencies etc. in the development of transport facilities in the State.</a:t>
            </a:r>
          </a:p>
          <a:p>
            <a:pPr lvl="0"/>
            <a:r>
              <a:rPr lang="en-US" sz="2400" dirty="0"/>
              <a:t>Partner with stakeholders on transport such as Federal and State Ministries of Transport, Federal Road Safety Corps, the Nigerian Police, Civil Defense Corps, and National Union of Road Transport Workers (NURTW) etc. for appropriate regulation of transport in the State.</a:t>
            </a:r>
          </a:p>
          <a:p>
            <a:pPr lvl="0"/>
            <a:r>
              <a:rPr lang="en-US" sz="2400" dirty="0"/>
              <a:t>Training/retraining, testing and certification of drivers, evaluation of boarded/accident vehicles, road traffic 	control management and monitoring etc.</a:t>
            </a:r>
          </a:p>
          <a:p>
            <a:pPr lvl="0"/>
            <a:r>
              <a:rPr lang="en-US" sz="2400" dirty="0"/>
              <a:t>Liaise with other relevant agencies to inform, educate and enlighten the general public on road safety requirements.</a:t>
            </a:r>
          </a:p>
        </p:txBody>
      </p:sp>
    </p:spTree>
    <p:extLst>
      <p:ext uri="{BB962C8B-B14F-4D97-AF65-F5344CB8AC3E}">
        <p14:creationId xmlns:p14="http://schemas.microsoft.com/office/powerpoint/2010/main" val="1572402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468" y="361244"/>
            <a:ext cx="9671665" cy="1320800"/>
          </a:xfrm>
        </p:spPr>
        <p:txBody>
          <a:bodyPr>
            <a:normAutofit fontScale="90000"/>
          </a:bodyPr>
          <a:lstStyle/>
          <a:p>
            <a:r>
              <a:rPr lang="en-US" dirty="0"/>
              <a:t>Cont. </a:t>
            </a:r>
            <a:r>
              <a:rPr lang="en-US" b="1" dirty="0"/>
              <a:t>STATUTORY FUNCTIONS/ RESPONSIBILITIES OF THE MINISTRY (MANDATES):</a:t>
            </a:r>
            <a:br>
              <a:rPr lang="en-US" dirty="0"/>
            </a:br>
            <a:endParaRPr lang="en-US" dirty="0"/>
          </a:p>
        </p:txBody>
      </p:sp>
      <p:sp>
        <p:nvSpPr>
          <p:cNvPr id="3" name="Content Placeholder 2"/>
          <p:cNvSpPr>
            <a:spLocks noGrp="1"/>
          </p:cNvSpPr>
          <p:nvPr>
            <p:ph idx="1"/>
          </p:nvPr>
        </p:nvSpPr>
        <p:spPr>
          <a:xfrm>
            <a:off x="677333" y="1512712"/>
            <a:ext cx="11248368" cy="5170310"/>
          </a:xfrm>
        </p:spPr>
        <p:txBody>
          <a:bodyPr>
            <a:normAutofit fontScale="92500" lnSpcReduction="10000"/>
          </a:bodyPr>
          <a:lstStyle/>
          <a:p>
            <a:pPr lvl="0"/>
            <a:r>
              <a:rPr lang="en-US" dirty="0"/>
              <a:t>Supervision and control transport related businesses, these are:</a:t>
            </a:r>
            <a:endParaRPr lang="en-US" sz="1400" dirty="0"/>
          </a:p>
          <a:p>
            <a:pPr lvl="0"/>
            <a:r>
              <a:rPr lang="en-US" dirty="0"/>
              <a:t>All unions of Transport related business in the State.</a:t>
            </a:r>
            <a:endParaRPr lang="en-US" sz="1400" dirty="0"/>
          </a:p>
          <a:p>
            <a:pPr lvl="0"/>
            <a:r>
              <a:rPr lang="en-US" dirty="0"/>
              <a:t>Dealers of motor vehicles/motorcycles, Keke </a:t>
            </a:r>
            <a:r>
              <a:rPr lang="en-US" dirty="0" err="1"/>
              <a:t>Napep</a:t>
            </a:r>
            <a:r>
              <a:rPr lang="en-US" dirty="0"/>
              <a:t> in the State.</a:t>
            </a:r>
            <a:endParaRPr lang="en-US" sz="1400" dirty="0"/>
          </a:p>
          <a:p>
            <a:pPr lvl="0"/>
            <a:r>
              <a:rPr lang="en-US" dirty="0"/>
              <a:t>All water ways transport unions and operators.</a:t>
            </a:r>
            <a:endParaRPr lang="en-US" sz="1400" dirty="0"/>
          </a:p>
          <a:p>
            <a:pPr lvl="0"/>
            <a:r>
              <a:rPr lang="en-US" dirty="0"/>
              <a:t>All Private Transport Companies in the State;</a:t>
            </a:r>
            <a:endParaRPr lang="en-US" sz="1400" dirty="0"/>
          </a:p>
          <a:p>
            <a:pPr lvl="0"/>
            <a:r>
              <a:rPr lang="en-US" dirty="0"/>
              <a:t>Register and regulate Keke </a:t>
            </a:r>
            <a:r>
              <a:rPr lang="en-US" dirty="0" err="1"/>
              <a:t>Napep</a:t>
            </a:r>
            <a:r>
              <a:rPr lang="en-US" dirty="0"/>
              <a:t> operations in the State; </a:t>
            </a:r>
            <a:endParaRPr lang="en-US" sz="1400" dirty="0"/>
          </a:p>
          <a:p>
            <a:pPr lvl="0"/>
            <a:r>
              <a:rPr lang="en-US" dirty="0"/>
              <a:t>All Private Driving Schools in the State;</a:t>
            </a:r>
            <a:endParaRPr lang="en-US" sz="1400" dirty="0"/>
          </a:p>
          <a:p>
            <a:pPr lvl="0"/>
            <a:r>
              <a:rPr lang="en-US" dirty="0"/>
              <a:t>All vehicles spare parts dealers; and</a:t>
            </a:r>
            <a:endParaRPr lang="en-US" sz="1400" dirty="0"/>
          </a:p>
          <a:p>
            <a:pPr lvl="0"/>
            <a:r>
              <a:rPr lang="en-US" dirty="0"/>
              <a:t>All vehicles mechanics operation.</a:t>
            </a:r>
            <a:endParaRPr lang="en-US" sz="1400" dirty="0"/>
          </a:p>
          <a:p>
            <a:r>
              <a:rPr lang="en-US" dirty="0"/>
              <a:t>Other functions of this Ministry, which are the basic responsibilities/functions of Vehicle Inspection Officers (VIO) Department include:</a:t>
            </a:r>
            <a:endParaRPr lang="en-US" sz="1400" dirty="0"/>
          </a:p>
          <a:p>
            <a:pPr lvl="1"/>
            <a:r>
              <a:rPr lang="en-US" dirty="0"/>
              <a:t>Conducting road checks for road worthiness of vehicles to enhance revenue through renewal of vehicle particulars;</a:t>
            </a:r>
            <a:endParaRPr lang="en-US" sz="1200" dirty="0"/>
          </a:p>
          <a:p>
            <a:pPr lvl="1"/>
            <a:r>
              <a:rPr lang="en-US" dirty="0"/>
              <a:t>Inspection of accidental vehicles within the State;</a:t>
            </a:r>
            <a:endParaRPr lang="en-US" sz="1200" dirty="0"/>
          </a:p>
          <a:p>
            <a:pPr lvl="1"/>
            <a:r>
              <a:rPr lang="en-US" dirty="0"/>
              <a:t>Testing of drivers to obtain National Driver’s license; and</a:t>
            </a:r>
            <a:endParaRPr lang="en-US" sz="1200" dirty="0"/>
          </a:p>
          <a:p>
            <a:pPr lvl="1"/>
            <a:r>
              <a:rPr lang="en-US" dirty="0"/>
              <a:t>Giving testimonies in Courts of Law in terms of accidents that occurred on the road.</a:t>
            </a:r>
            <a:endParaRPr lang="en-US" sz="1200" dirty="0"/>
          </a:p>
          <a:p>
            <a:endParaRPr lang="en-US" dirty="0"/>
          </a:p>
        </p:txBody>
      </p:sp>
    </p:spTree>
    <p:extLst>
      <p:ext uri="{BB962C8B-B14F-4D97-AF65-F5344CB8AC3E}">
        <p14:creationId xmlns:p14="http://schemas.microsoft.com/office/powerpoint/2010/main" val="1661234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ACHIEVEMENTS</a:t>
            </a:r>
            <a:endParaRPr lang="en-US" dirty="0"/>
          </a:p>
        </p:txBody>
      </p:sp>
      <p:sp>
        <p:nvSpPr>
          <p:cNvPr id="3" name="Content Placeholder 2"/>
          <p:cNvSpPr>
            <a:spLocks noGrp="1"/>
          </p:cNvSpPr>
          <p:nvPr>
            <p:ph idx="1"/>
          </p:nvPr>
        </p:nvSpPr>
        <p:spPr>
          <a:xfrm>
            <a:off x="677334" y="1433689"/>
            <a:ext cx="9900830" cy="5283200"/>
          </a:xfrm>
        </p:spPr>
        <p:txBody>
          <a:bodyPr>
            <a:noAutofit/>
          </a:bodyPr>
          <a:lstStyle/>
          <a:p>
            <a:pPr lvl="0"/>
            <a:r>
              <a:rPr lang="en-US" sz="2400" dirty="0"/>
              <a:t>The Ministry had convened a stakeholders meeting of the transport sector and appealed to members to support Government in its desire to make the transport sector a real revenue generating Ministry. This it is yielding a good result.</a:t>
            </a:r>
          </a:p>
          <a:p>
            <a:pPr lvl="0"/>
            <a:r>
              <a:rPr lang="en-US" sz="2400" dirty="0"/>
              <a:t>The Inland Water Ways Operators which had been hitherto not under the regulation/supervision of the Ministry of Transport is now working earnestly, with the Ministry to have a complete inventory of all its operations for revenue generation, safety, service delivery and security.</a:t>
            </a:r>
          </a:p>
          <a:p>
            <a:pPr lvl="0"/>
            <a:r>
              <a:rPr lang="en-US" sz="2400" dirty="0"/>
              <a:t>The Ministry also sought and obtained the approval from the Judiciary for the engagement of a mobile Court under the Chairmanship of the Chief Magistrate Court No.5, J/Yola to enforce and handle all cases of revenue defaulters of the Ministry.</a:t>
            </a:r>
          </a:p>
          <a:p>
            <a:endParaRPr lang="en-US" sz="2400" dirty="0"/>
          </a:p>
        </p:txBody>
      </p:sp>
    </p:spTree>
    <p:extLst>
      <p:ext uri="{BB962C8B-B14F-4D97-AF65-F5344CB8AC3E}">
        <p14:creationId xmlns:p14="http://schemas.microsoft.com/office/powerpoint/2010/main" val="3967311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sp>
        <p:nvSpPr>
          <p:cNvPr id="3" name="Content Placeholder 2"/>
          <p:cNvSpPr>
            <a:spLocks noGrp="1"/>
          </p:cNvSpPr>
          <p:nvPr>
            <p:ph idx="1"/>
          </p:nvPr>
        </p:nvSpPr>
        <p:spPr>
          <a:xfrm>
            <a:off x="677334" y="1354667"/>
            <a:ext cx="10837332" cy="5383017"/>
          </a:xfrm>
        </p:spPr>
        <p:txBody>
          <a:bodyPr>
            <a:normAutofit/>
          </a:bodyPr>
          <a:lstStyle/>
          <a:p>
            <a:pPr lvl="0"/>
            <a:r>
              <a:rPr lang="en-US" sz="2200" dirty="0"/>
              <a:t>The Ministry has also obtained Executive Council approval on the need for the transformation of Ministry of Transport to Ministry of Transport Development and the reforms were presently on going.</a:t>
            </a:r>
          </a:p>
          <a:p>
            <a:pPr lvl="0"/>
            <a:r>
              <a:rPr lang="en-US" sz="2200" dirty="0"/>
              <a:t>The Bills for the establishment of Adamawa Road Transport and Traffic management Agency(ARTTMA) and also to amend Adamawa Transport Board Edith 1999 has been passed by the State House of Assemble awaiting final assent by the Governor.</a:t>
            </a:r>
          </a:p>
          <a:p>
            <a:pPr lvl="0" algn="just"/>
            <a:r>
              <a:rPr lang="en-US" sz="2200" dirty="0"/>
              <a:t>The Ministry concluded arrangement to key into program with one consulting firm (Hyembula Enterprises a consultancy Division) and Shippers Council of Nigeria to select, identify and advice on project that are beneficial for socioeconomic development of the State. The project identified and selected known as Vehicle Transit Areas (VTAs) cited at Ngurore, Yola South L.G.A, and </a:t>
            </a:r>
            <a:r>
              <a:rPr lang="en-US" sz="2200" dirty="0" err="1"/>
              <a:t>Sahuda</a:t>
            </a:r>
            <a:r>
              <a:rPr lang="en-US" sz="2200" dirty="0"/>
              <a:t>, Mubi South L.G.A. The Land identified for VTAs at </a:t>
            </a:r>
            <a:r>
              <a:rPr lang="en-US" sz="2200" dirty="0" err="1"/>
              <a:t>Ngugore</a:t>
            </a:r>
            <a:r>
              <a:rPr lang="en-US" sz="2200" dirty="0"/>
              <a:t> has been compensated last month by this administration. Hyembula Enterprises has been reengaged to facilitate the implementation of the project VTAs. </a:t>
            </a:r>
          </a:p>
          <a:p>
            <a:pPr algn="just"/>
            <a:endParaRPr lang="en-US" sz="2200" dirty="0"/>
          </a:p>
        </p:txBody>
      </p:sp>
    </p:spTree>
    <p:extLst>
      <p:ext uri="{BB962C8B-B14F-4D97-AF65-F5344CB8AC3E}">
        <p14:creationId xmlns:p14="http://schemas.microsoft.com/office/powerpoint/2010/main" val="1027759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067" y="0"/>
            <a:ext cx="3854528" cy="688622"/>
          </a:xfrm>
        </p:spPr>
        <p:txBody>
          <a:bodyPr/>
          <a:lstStyle/>
          <a:p>
            <a:r>
              <a:rPr lang="en-US" dirty="0"/>
              <a:t>Cont.</a:t>
            </a:r>
          </a:p>
        </p:txBody>
      </p:sp>
      <p:sp>
        <p:nvSpPr>
          <p:cNvPr id="5" name="Text Placeholder 4"/>
          <p:cNvSpPr>
            <a:spLocks noGrp="1"/>
          </p:cNvSpPr>
          <p:nvPr>
            <p:ph type="body" sz="half" idx="2"/>
          </p:nvPr>
        </p:nvSpPr>
        <p:spPr>
          <a:xfrm>
            <a:off x="451556" y="948267"/>
            <a:ext cx="4080306" cy="4413251"/>
          </a:xfrm>
        </p:spPr>
        <p:txBody>
          <a:bodyPr>
            <a:noAutofit/>
          </a:bodyPr>
          <a:lstStyle/>
          <a:p>
            <a:pPr lvl="0" algn="just"/>
            <a:r>
              <a:rPr lang="en-US" sz="2000" dirty="0"/>
              <a:t>The Ministry has also obtained Executive Council approval on the need for the transformation of Ministry of Transport to Ministry of Transport Development and the reforms were presently on going.</a:t>
            </a:r>
          </a:p>
          <a:p>
            <a:pPr lvl="0" algn="just"/>
            <a:r>
              <a:rPr lang="en-US" sz="2000" dirty="0"/>
              <a:t>The Bills for the establishment of Adamawa Road Transport and Traffic management Agency(ARTTMA) and also to amend Adamawa Transport Board Edith 1999 has been passed by the State House of Assemble awaiting final assent by the Governor.</a:t>
            </a:r>
          </a:p>
          <a:p>
            <a:pPr algn="just"/>
            <a:endParaRPr lang="en-US" sz="2000" dirty="0"/>
          </a:p>
        </p:txBody>
      </p:sp>
      <p:pic>
        <p:nvPicPr>
          <p:cNvPr id="6" name="Content Placeholder 5" descr="C:\Users\nidi furo\Desktop\IMG-20230504-WA0013.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133447" y="1687689"/>
            <a:ext cx="4513262" cy="3377165"/>
          </a:xfrm>
          <a:prstGeom prst="rect">
            <a:avLst/>
          </a:prstGeom>
          <a:noFill/>
          <a:ln>
            <a:noFill/>
          </a:ln>
        </p:spPr>
      </p:pic>
    </p:spTree>
    <p:extLst>
      <p:ext uri="{BB962C8B-B14F-4D97-AF65-F5344CB8AC3E}">
        <p14:creationId xmlns:p14="http://schemas.microsoft.com/office/powerpoint/2010/main" val="1430861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512" y="-124309"/>
            <a:ext cx="3854528" cy="1278466"/>
          </a:xfrm>
        </p:spPr>
        <p:txBody>
          <a:bodyPr/>
          <a:lstStyle/>
          <a:p>
            <a:r>
              <a:rPr lang="en-US" dirty="0"/>
              <a:t>CONT. ACHEIVEMENTS </a:t>
            </a:r>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a:xfrm>
            <a:off x="677334" y="1154157"/>
            <a:ext cx="3854528" cy="4207361"/>
          </a:xfrm>
        </p:spPr>
        <p:txBody>
          <a:bodyPr>
            <a:normAutofit/>
          </a:bodyPr>
          <a:lstStyle/>
          <a:p>
            <a:pPr algn="just"/>
            <a:r>
              <a:rPr lang="en-US" sz="2000" dirty="0"/>
              <a:t>A waiver for the recruitment of 80no. Vehicles Inspection Officers has been granted by His Excellency. The Ministry liaised with CSC and recruited 44 seniors and 36 juniors Vehicles Inspection Officers(VIOS) respectively as of September, 2021. This has greatly improved the operations and revenue generation of the Ministry.</a:t>
            </a:r>
          </a:p>
        </p:txBody>
      </p:sp>
      <p:pic>
        <p:nvPicPr>
          <p:cNvPr id="5" name="Picture 4" descr="E:\MX-3100N_20241118_144243_002.jpg"/>
          <p:cNvPicPr/>
          <p:nvPr/>
        </p:nvPicPr>
        <p:blipFill>
          <a:blip r:embed="rId2">
            <a:extLst>
              <a:ext uri="{28A0092B-C50C-407E-A947-70E740481C1C}">
                <a14:useLocalDpi xmlns:a14="http://schemas.microsoft.com/office/drawing/2010/main" val="0"/>
              </a:ext>
            </a:extLst>
          </a:blip>
          <a:srcRect/>
          <a:stretch>
            <a:fillRect/>
          </a:stretch>
        </p:blipFill>
        <p:spPr bwMode="auto">
          <a:xfrm>
            <a:off x="4531862" y="514924"/>
            <a:ext cx="5370195" cy="2654935"/>
          </a:xfrm>
          <a:prstGeom prst="rect">
            <a:avLst/>
          </a:prstGeom>
          <a:noFill/>
          <a:ln>
            <a:noFill/>
          </a:ln>
        </p:spPr>
      </p:pic>
      <p:pic>
        <p:nvPicPr>
          <p:cNvPr id="6" name="Picture 5" descr="E:\MX-3100N_20241118_144243_001.jpg"/>
          <p:cNvPicPr/>
          <p:nvPr/>
        </p:nvPicPr>
        <p:blipFill>
          <a:blip r:embed="rId3">
            <a:extLst>
              <a:ext uri="{28A0092B-C50C-407E-A947-70E740481C1C}">
                <a14:useLocalDpi xmlns:a14="http://schemas.microsoft.com/office/drawing/2010/main" val="0"/>
              </a:ext>
            </a:extLst>
          </a:blip>
          <a:srcRect/>
          <a:stretch>
            <a:fillRect/>
          </a:stretch>
        </p:blipFill>
        <p:spPr bwMode="auto">
          <a:xfrm>
            <a:off x="4531862" y="3311886"/>
            <a:ext cx="5354320" cy="3328098"/>
          </a:xfrm>
          <a:prstGeom prst="rect">
            <a:avLst/>
          </a:prstGeom>
          <a:noFill/>
          <a:ln>
            <a:noFill/>
          </a:ln>
        </p:spPr>
      </p:pic>
    </p:spTree>
    <p:extLst>
      <p:ext uri="{BB962C8B-B14F-4D97-AF65-F5344CB8AC3E}">
        <p14:creationId xmlns:p14="http://schemas.microsoft.com/office/powerpoint/2010/main" val="239478572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44</TotalTime>
  <Words>1849</Words>
  <Application>Microsoft Office PowerPoint</Application>
  <PresentationFormat>Widescreen</PresentationFormat>
  <Paragraphs>97</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Trebuchet MS</vt:lpstr>
      <vt:lpstr>Wingdings 3</vt:lpstr>
      <vt:lpstr>Facet</vt:lpstr>
      <vt:lpstr>MINISTRY OF TRANSPORT DEVELOPMENT. ADAMAWA STATE. MINISTERIAL PRESS BRIEFING. </vt:lpstr>
      <vt:lpstr>STRUCTURE (ORGANOGRAM) </vt:lpstr>
      <vt:lpstr>STATUTORY FUNCTIONS/RESPONSIBILITIES OF THE MINISTRY (MANDATES): </vt:lpstr>
      <vt:lpstr>PowerPoint Presentation</vt:lpstr>
      <vt:lpstr>Cont. STATUTORY FUNCTIONS/ RESPONSIBILITIES OF THE MINISTRY (MANDATES): </vt:lpstr>
      <vt:lpstr>ACHIEVEMENTS</vt:lpstr>
      <vt:lpstr>CONT.</vt:lpstr>
      <vt:lpstr>Cont.</vt:lpstr>
      <vt:lpstr>CONT. ACHEIVEMENTS </vt:lpstr>
      <vt:lpstr>CONT. </vt:lpstr>
      <vt:lpstr>CONT.: ACHIEVEMENTS</vt:lpstr>
      <vt:lpstr>CONT.: ACHEIVEMENTS</vt:lpstr>
      <vt:lpstr>CONT.: ACHEIVEMENTS </vt:lpstr>
      <vt:lpstr>CONT: ACHIEVEMENTS</vt:lpstr>
      <vt:lpstr>CONT: ACHIEVEMENTS</vt:lpstr>
      <vt:lpstr>REVENUE: </vt:lpstr>
      <vt:lpstr>RECOMMENDATION ON WAY FORWARD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MINISTRY OF TRANSPORT DEVELOPMENT. ADAMAWA STATE. MINISTERIAL PRESS BRIEFING.</dc:title>
  <dc:creator>nidi furo</dc:creator>
  <cp:lastModifiedBy>HP</cp:lastModifiedBy>
  <cp:revision>9</cp:revision>
  <dcterms:created xsi:type="dcterms:W3CDTF">2024-11-18T11:34:43Z</dcterms:created>
  <dcterms:modified xsi:type="dcterms:W3CDTF">2024-11-19T07:55:52Z</dcterms:modified>
</cp:coreProperties>
</file>