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88" r:id="rId1"/>
  </p:sldMasterIdLst>
  <p:sldIdLst>
    <p:sldId id="256" r:id="rId2"/>
    <p:sldId id="257" r:id="rId3"/>
    <p:sldId id="258" r:id="rId4"/>
    <p:sldId id="259" r:id="rId5"/>
    <p:sldId id="260" r:id="rId6"/>
    <p:sldId id="261"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90" r:id="rId21"/>
    <p:sldId id="276" r:id="rId22"/>
    <p:sldId id="277" r:id="rId23"/>
    <p:sldId id="278" r:id="rId24"/>
    <p:sldId id="281" r:id="rId25"/>
    <p:sldId id="280" r:id="rId26"/>
    <p:sldId id="282" r:id="rId27"/>
    <p:sldId id="283" r:id="rId28"/>
    <p:sldId id="284" r:id="rId29"/>
    <p:sldId id="285" r:id="rId30"/>
    <p:sldId id="286" r:id="rId31"/>
    <p:sldId id="287" r:id="rId32"/>
    <p:sldId id="288" r:id="rId33"/>
    <p:sldId id="289" r:id="rId3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376"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smtClean="0"/>
              <a:t>7/3/2026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35119488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AAD347D-5ACD-4C99-B74B-A9C85AD731AF}" type="datetimeFigureOut">
              <a:rPr lang="en-US" smtClean="0"/>
              <a:t>7/3/2026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898690034"/>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AAD347D-5ACD-4C99-B74B-A9C85AD731AF}" type="datetimeFigureOut">
              <a:rPr lang="en-US" smtClean="0"/>
              <a:t>7/3/2026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0661257"/>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smtClean="0"/>
              <a:t>7/3/2026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31489205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AAD347D-5ACD-4C99-B74B-A9C85AD731AF}" type="datetimeFigureOut">
              <a:rPr lang="en-US" smtClean="0"/>
              <a:t>7/3/2026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901347074"/>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AAD347D-5ACD-4C99-B74B-A9C85AD731AF}" type="datetimeFigureOut">
              <a:rPr lang="en-US" smtClean="0"/>
              <a:t>7/3/2026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47740714"/>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smtClean="0"/>
              <a:t>7/3/2026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782547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smtClean="0"/>
              <a:t>7/3/2026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7589047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smtClean="0"/>
              <a:t>7/3/2026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7065610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796027F-7875-4030-9381-8BD8C4F21935}" type="datetimeFigureOut">
              <a:rPr lang="en-US" smtClean="0"/>
              <a:t>7/3/2026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5962646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smtClean="0"/>
              <a:t>7/3/2026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0530320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smtClean="0"/>
              <a:t>7/3/2026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4946883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509A250-FF31-4206-8172-F9D3106AACB1}" type="datetimeFigureOut">
              <a:rPr lang="en-US" smtClean="0"/>
              <a:t>7/3/2026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083731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509A250-FF31-4206-8172-F9D3106AACB1}" type="datetimeFigureOut">
              <a:rPr lang="en-US" smtClean="0"/>
              <a:t>7/3/2026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592974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smtClean="0"/>
              <a:t>7/3/2026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1887711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smtClean="0"/>
              <a:t>7/3/2026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1624515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AAD347D-5ACD-4C99-B74B-A9C85AD731AF}" type="datetimeFigureOut">
              <a:rPr lang="en-US" smtClean="0"/>
              <a:t>7/3/2026</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02111984F565}" type="slidenum">
              <a:rPr lang="en-US" smtClean="0"/>
              <a:t>‹#›</a:t>
            </a:fld>
            <a:endParaRPr lang="en-US" dirty="0"/>
          </a:p>
        </p:txBody>
      </p:sp>
    </p:spTree>
    <p:extLst>
      <p:ext uri="{BB962C8B-B14F-4D97-AF65-F5344CB8AC3E}">
        <p14:creationId xmlns:p14="http://schemas.microsoft.com/office/powerpoint/2010/main" val="3216679504"/>
      </p:ext>
    </p:extLst>
  </p:cSld>
  <p:clrMap bg1="dk1" tx1="lt1" bg2="dk2" tx2="lt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 id="2147483701" r:id="rId13"/>
    <p:sldLayoutId id="2147483702" r:id="rId14"/>
    <p:sldLayoutId id="2147483703" r:id="rId15"/>
    <p:sldLayoutId id="2147483704" r:id="rId16"/>
  </p:sldLayoutIdLst>
  <p:hf sldNum="0"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8.png"/><Relationship Id="rId4" Type="http://schemas.openxmlformats.org/officeDocument/2006/relationships/image" Target="../media/image1.png"/></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21.jpeg"/></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24.jpeg"/></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27.png"/></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30.png"/></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4.xml"/><Relationship Id="rId5" Type="http://schemas.openxmlformats.org/officeDocument/2006/relationships/image" Target="../media/image4.jpeg"/><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Layout" Target="../slideLayouts/slideLayout4.xml"/><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3DD15E-4941-4D91-AC20-9B4B2F974249}"/>
              </a:ext>
            </a:extLst>
          </p:cNvPr>
          <p:cNvSpPr>
            <a:spLocks noGrp="1"/>
          </p:cNvSpPr>
          <p:nvPr>
            <p:ph type="ctrTitle"/>
          </p:nvPr>
        </p:nvSpPr>
        <p:spPr>
          <a:xfrm>
            <a:off x="1507067" y="1298712"/>
            <a:ext cx="7766936" cy="1508455"/>
          </a:xfrm>
        </p:spPr>
        <p:txBody>
          <a:bodyPr/>
          <a:lstStyle/>
          <a:p>
            <a:pPr algn="ctr"/>
            <a:br>
              <a:rPr lang="en-US" sz="6000" b="1" dirty="0"/>
            </a:br>
            <a:br>
              <a:rPr lang="en-US" sz="6000" b="1" dirty="0"/>
            </a:br>
            <a:br>
              <a:rPr lang="en-US" sz="6000" b="1" dirty="0"/>
            </a:br>
            <a:br>
              <a:rPr lang="en-US" sz="6000" b="1" dirty="0"/>
            </a:br>
            <a:br>
              <a:rPr lang="en-US" sz="6000" b="1" dirty="0"/>
            </a:br>
            <a:r>
              <a:rPr lang="en-US" sz="4400" b="1" dirty="0"/>
              <a:t>MINISTERIAL PRESS BRIEFING 4</a:t>
            </a:r>
            <a:r>
              <a:rPr lang="en-US" sz="4400" b="1" baseline="30000" dirty="0"/>
              <a:t>TH</a:t>
            </a:r>
            <a:r>
              <a:rPr lang="en-US" sz="4400" b="1" dirty="0"/>
              <a:t> QUARTER 2024 </a:t>
            </a:r>
            <a:br>
              <a:rPr lang="en-US" sz="4400" b="1" dirty="0"/>
            </a:br>
            <a:endParaRPr lang="en-NG" sz="6000" dirty="0"/>
          </a:p>
        </p:txBody>
      </p:sp>
      <p:sp>
        <p:nvSpPr>
          <p:cNvPr id="3" name="Subtitle 2">
            <a:extLst>
              <a:ext uri="{FF2B5EF4-FFF2-40B4-BE49-F238E27FC236}">
                <a16:creationId xmlns:a16="http://schemas.microsoft.com/office/drawing/2014/main" id="{715754F5-F16C-4CDB-B44A-EFDC3DB6A081}"/>
              </a:ext>
            </a:extLst>
          </p:cNvPr>
          <p:cNvSpPr>
            <a:spLocks noGrp="1"/>
          </p:cNvSpPr>
          <p:nvPr>
            <p:ph type="subTitle" idx="1"/>
          </p:nvPr>
        </p:nvSpPr>
        <p:spPr>
          <a:xfrm>
            <a:off x="251791" y="3209319"/>
            <a:ext cx="9899373" cy="1508455"/>
          </a:xfrm>
        </p:spPr>
        <p:txBody>
          <a:bodyPr>
            <a:normAutofit fontScale="92500" lnSpcReduction="20000"/>
          </a:bodyPr>
          <a:lstStyle/>
          <a:p>
            <a:pPr algn="ctr"/>
            <a:r>
              <a:rPr lang="en-US" sz="2800" b="1" dirty="0"/>
              <a:t>ADAMAWA STATE</a:t>
            </a:r>
            <a:endParaRPr lang="en-NG" sz="2800" b="1" dirty="0"/>
          </a:p>
          <a:p>
            <a:pPr algn="ctr"/>
            <a:r>
              <a:rPr lang="en-US" sz="2800" b="1" dirty="0"/>
              <a:t>MINISTRY OF WOMEN AFFAIRS AND SOCIAL DEVELOPMENT UNDER THE OFFICE OF THE FIRST LADY HER EXCELLECY HAJIYA LAMI UMARU FINTIRI </a:t>
            </a:r>
            <a:endParaRPr lang="en-NG" sz="2800" b="1" dirty="0"/>
          </a:p>
          <a:p>
            <a:endParaRPr lang="en-NG" dirty="0"/>
          </a:p>
        </p:txBody>
      </p:sp>
      <p:sp>
        <p:nvSpPr>
          <p:cNvPr id="4" name="Subtitle 2">
            <a:extLst>
              <a:ext uri="{FF2B5EF4-FFF2-40B4-BE49-F238E27FC236}">
                <a16:creationId xmlns:a16="http://schemas.microsoft.com/office/drawing/2014/main" id="{9C586E26-ED25-4952-B130-CCAC5C82EC58}"/>
              </a:ext>
            </a:extLst>
          </p:cNvPr>
          <p:cNvSpPr txBox="1">
            <a:spLocks/>
          </p:cNvSpPr>
          <p:nvPr/>
        </p:nvSpPr>
        <p:spPr>
          <a:xfrm>
            <a:off x="404192" y="5242789"/>
            <a:ext cx="8869811" cy="1078497"/>
          </a:xfrm>
          <a:prstGeom prst="rect">
            <a:avLst/>
          </a:prstGeom>
        </p:spPr>
        <p:txBody>
          <a:bodyPr vert="horz" lIns="91440" tIns="45720" rIns="91440" bIns="45720" rtlCol="0" anchor="t">
            <a:normAutofit/>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algn="ctr"/>
            <a:r>
              <a:rPr lang="en-US" sz="2800" b="1" dirty="0"/>
              <a:t>Presented by the </a:t>
            </a:r>
            <a:r>
              <a:rPr lang="en-US" sz="2800" b="1" dirty="0" err="1"/>
              <a:t>Honourable</a:t>
            </a:r>
            <a:r>
              <a:rPr lang="en-US" sz="2800" b="1" dirty="0"/>
              <a:t> Commissioner</a:t>
            </a:r>
          </a:p>
          <a:p>
            <a:pPr algn="ctr"/>
            <a:r>
              <a:rPr lang="en-US" sz="2800" b="1" dirty="0"/>
              <a:t>Mrs. </a:t>
            </a:r>
            <a:r>
              <a:rPr lang="en-US" sz="2800" b="1" dirty="0" err="1"/>
              <a:t>Neido</a:t>
            </a:r>
            <a:r>
              <a:rPr lang="en-US" sz="2800" b="1" dirty="0"/>
              <a:t> G. </a:t>
            </a:r>
            <a:r>
              <a:rPr lang="en-US" sz="2800" b="1" dirty="0" err="1"/>
              <a:t>Kofulto</a:t>
            </a:r>
            <a:r>
              <a:rPr lang="en-US" sz="2800" b="1" dirty="0"/>
              <a:t> </a:t>
            </a:r>
            <a:endParaRPr lang="en-NG" dirty="0"/>
          </a:p>
        </p:txBody>
      </p:sp>
      <p:pic>
        <p:nvPicPr>
          <p:cNvPr id="1026" name="Picture 3">
            <a:extLst>
              <a:ext uri="{FF2B5EF4-FFF2-40B4-BE49-F238E27FC236}">
                <a16:creationId xmlns:a16="http://schemas.microsoft.com/office/drawing/2014/main" id="{ED303DE9-88ED-4B69-9144-7FE56DEE598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21028" y="2052939"/>
            <a:ext cx="1160898" cy="8965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089779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3F40AF-CA1D-4CF0-840F-54C97FEE011F}"/>
              </a:ext>
            </a:extLst>
          </p:cNvPr>
          <p:cNvSpPr>
            <a:spLocks noGrp="1"/>
          </p:cNvSpPr>
          <p:nvPr>
            <p:ph type="title"/>
          </p:nvPr>
        </p:nvSpPr>
        <p:spPr>
          <a:xfrm>
            <a:off x="251791" y="371061"/>
            <a:ext cx="9356035" cy="2159414"/>
          </a:xfrm>
        </p:spPr>
        <p:txBody>
          <a:bodyPr>
            <a:noAutofit/>
          </a:bodyPr>
          <a:lstStyle/>
          <a:p>
            <a:r>
              <a:rPr lang="en-US" sz="2200" dirty="0">
                <a:solidFill>
                  <a:schemeClr val="tx1"/>
                </a:solidFill>
              </a:rPr>
              <a:t>The following are some of the activities carried out in the safe space centers as follows:-</a:t>
            </a:r>
            <a:br>
              <a:rPr lang="en-NG" sz="2200" dirty="0">
                <a:solidFill>
                  <a:schemeClr val="tx1"/>
                </a:solidFill>
              </a:rPr>
            </a:br>
            <a:r>
              <a:rPr lang="en-US" sz="2200" dirty="0">
                <a:solidFill>
                  <a:schemeClr val="tx1"/>
                </a:solidFill>
              </a:rPr>
              <a:t>Awareness session on sexual violence, its consequences and importance of reporting GBV cases on time with final year female students of Adamawa State Polytechnic Yola (SPY), Women and Girls Safe Space (WGSS).</a:t>
            </a:r>
            <a:br>
              <a:rPr lang="en-NG" sz="2200" dirty="0">
                <a:solidFill>
                  <a:schemeClr val="tx1"/>
                </a:solidFill>
              </a:rPr>
            </a:br>
            <a:br>
              <a:rPr lang="en-NG" sz="2200" dirty="0">
                <a:solidFill>
                  <a:schemeClr val="tx1"/>
                </a:solidFill>
              </a:rPr>
            </a:br>
            <a:endParaRPr lang="en-NG" sz="2200" dirty="0">
              <a:solidFill>
                <a:schemeClr val="tx1"/>
              </a:solidFill>
            </a:endParaRPr>
          </a:p>
        </p:txBody>
      </p:sp>
      <p:pic>
        <p:nvPicPr>
          <p:cNvPr id="4" name="Content Placeholder 3">
            <a:extLst>
              <a:ext uri="{FF2B5EF4-FFF2-40B4-BE49-F238E27FC236}">
                <a16:creationId xmlns:a16="http://schemas.microsoft.com/office/drawing/2014/main" id="{F395D5B3-A52E-40F7-972C-177B3E7A0636}"/>
              </a:ext>
            </a:extLst>
          </p:cNvPr>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677863" y="2530475"/>
            <a:ext cx="8596312" cy="3956464"/>
          </a:xfrm>
          <a:prstGeom prst="rect">
            <a:avLst/>
          </a:prstGeom>
          <a:ln>
            <a:noFill/>
          </a:ln>
          <a:effectLst>
            <a:softEdge rad="112500"/>
          </a:effectLst>
        </p:spPr>
      </p:pic>
      <p:pic>
        <p:nvPicPr>
          <p:cNvPr id="5" name="Picture 3">
            <a:extLst>
              <a:ext uri="{FF2B5EF4-FFF2-40B4-BE49-F238E27FC236}">
                <a16:creationId xmlns:a16="http://schemas.microsoft.com/office/drawing/2014/main" id="{4B262C06-1652-45DD-90DA-7CB53DAFBF0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39554" y="5738192"/>
            <a:ext cx="1160898" cy="8965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432756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B6424F-6F42-4440-8C52-65B3722611D1}"/>
              </a:ext>
            </a:extLst>
          </p:cNvPr>
          <p:cNvSpPr>
            <a:spLocks noGrp="1"/>
          </p:cNvSpPr>
          <p:nvPr>
            <p:ph type="title"/>
          </p:nvPr>
        </p:nvSpPr>
        <p:spPr>
          <a:xfrm>
            <a:off x="609600" y="609599"/>
            <a:ext cx="8664402" cy="1179443"/>
          </a:xfrm>
        </p:spPr>
        <p:txBody>
          <a:bodyPr>
            <a:noAutofit/>
          </a:bodyPr>
          <a:lstStyle/>
          <a:p>
            <a:pPr lvl="0"/>
            <a:r>
              <a:rPr lang="en-US" sz="2200" dirty="0">
                <a:solidFill>
                  <a:schemeClr val="tx1"/>
                </a:solidFill>
              </a:rPr>
              <a:t>Sensitization/awareness session on importance of accessing the safe space and services provided with adolescent girls of State Polytechnic Yola (SPY).</a:t>
            </a:r>
            <a:endParaRPr lang="en-NG" sz="2200" dirty="0">
              <a:solidFill>
                <a:schemeClr val="tx1"/>
              </a:solidFill>
            </a:endParaRPr>
          </a:p>
        </p:txBody>
      </p:sp>
      <p:pic>
        <p:nvPicPr>
          <p:cNvPr id="4" name="Content Placeholder 3">
            <a:extLst>
              <a:ext uri="{FF2B5EF4-FFF2-40B4-BE49-F238E27FC236}">
                <a16:creationId xmlns:a16="http://schemas.microsoft.com/office/drawing/2014/main" id="{5EEE8344-3BED-4119-B476-93E39351247F}"/>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88740" y="1789043"/>
            <a:ext cx="8374557" cy="4459357"/>
          </a:xfrm>
          <a:prstGeom prst="rect">
            <a:avLst/>
          </a:prstGeom>
          <a:ln>
            <a:noFill/>
          </a:ln>
          <a:effectLst>
            <a:softEdge rad="112500"/>
          </a:effectLst>
        </p:spPr>
      </p:pic>
      <p:pic>
        <p:nvPicPr>
          <p:cNvPr id="5" name="Picture 3">
            <a:extLst>
              <a:ext uri="{FF2B5EF4-FFF2-40B4-BE49-F238E27FC236}">
                <a16:creationId xmlns:a16="http://schemas.microsoft.com/office/drawing/2014/main" id="{31B56CDB-520E-4D33-BC17-45432E74E5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26302" y="5671931"/>
            <a:ext cx="1160898" cy="8965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93714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B2ED3-176C-4F01-AF1F-0865A959B0E7}"/>
              </a:ext>
            </a:extLst>
          </p:cNvPr>
          <p:cNvSpPr>
            <a:spLocks noGrp="1"/>
          </p:cNvSpPr>
          <p:nvPr>
            <p:ph type="title"/>
          </p:nvPr>
        </p:nvSpPr>
        <p:spPr>
          <a:xfrm>
            <a:off x="677334" y="609600"/>
            <a:ext cx="8811223" cy="2398644"/>
          </a:xfrm>
        </p:spPr>
        <p:txBody>
          <a:bodyPr>
            <a:normAutofit fontScale="90000"/>
          </a:bodyPr>
          <a:lstStyle/>
          <a:p>
            <a:r>
              <a:rPr lang="en-US" sz="2400" dirty="0">
                <a:solidFill>
                  <a:schemeClr val="tx1"/>
                </a:solidFill>
              </a:rPr>
              <a:t>Sensitization/awareness session on GBV prevention with some male students at Women and Girls Safe Space State Polytechnic Yola (WGSS SPY).</a:t>
            </a:r>
            <a:br>
              <a:rPr lang="en-NG" sz="2400" dirty="0">
                <a:solidFill>
                  <a:schemeClr val="tx1"/>
                </a:solidFill>
              </a:rPr>
            </a:br>
            <a:r>
              <a:rPr lang="en-US" sz="2400" dirty="0">
                <a:solidFill>
                  <a:schemeClr val="tx1"/>
                </a:solidFill>
              </a:rPr>
              <a:t>Awareness on importance of not being idle as a girl child and also a house wife and skill acquisition on how to make liquid soap with adolescent girls and women opposite </a:t>
            </a:r>
            <a:r>
              <a:rPr lang="en-US" sz="2400" dirty="0" err="1">
                <a:solidFill>
                  <a:schemeClr val="tx1"/>
                </a:solidFill>
              </a:rPr>
              <a:t>Anguwan</a:t>
            </a:r>
            <a:r>
              <a:rPr lang="en-US" sz="2400" dirty="0">
                <a:solidFill>
                  <a:schemeClr val="tx1"/>
                </a:solidFill>
              </a:rPr>
              <a:t> </a:t>
            </a:r>
            <a:r>
              <a:rPr lang="en-US" sz="2400" dirty="0" err="1">
                <a:solidFill>
                  <a:schemeClr val="tx1"/>
                </a:solidFill>
              </a:rPr>
              <a:t>Makera</a:t>
            </a:r>
            <a:r>
              <a:rPr lang="en-US" sz="2400" dirty="0">
                <a:solidFill>
                  <a:schemeClr val="tx1"/>
                </a:solidFill>
              </a:rPr>
              <a:t> in </a:t>
            </a:r>
            <a:r>
              <a:rPr lang="en-US" sz="2400" dirty="0" err="1">
                <a:solidFill>
                  <a:schemeClr val="tx1"/>
                </a:solidFill>
              </a:rPr>
              <a:t>Numan</a:t>
            </a:r>
            <a:r>
              <a:rPr lang="en-US" sz="2400" dirty="0">
                <a:solidFill>
                  <a:schemeClr val="tx1"/>
                </a:solidFill>
              </a:rPr>
              <a:t> Local Government Areas (LGAs).</a:t>
            </a:r>
            <a:br>
              <a:rPr lang="en-NG" sz="2400" dirty="0">
                <a:solidFill>
                  <a:schemeClr val="tx1"/>
                </a:solidFill>
              </a:rPr>
            </a:br>
            <a:br>
              <a:rPr lang="en-NG" dirty="0"/>
            </a:br>
            <a:endParaRPr lang="en-NG" dirty="0"/>
          </a:p>
        </p:txBody>
      </p:sp>
      <p:pic>
        <p:nvPicPr>
          <p:cNvPr id="4" name="Content Placeholder 3">
            <a:extLst>
              <a:ext uri="{FF2B5EF4-FFF2-40B4-BE49-F238E27FC236}">
                <a16:creationId xmlns:a16="http://schemas.microsoft.com/office/drawing/2014/main" id="{E635B75C-D3B6-44BE-B375-97246DEC365B}"/>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77334" y="3207027"/>
            <a:ext cx="3298318" cy="3391590"/>
          </a:xfrm>
          <a:prstGeom prst="rect">
            <a:avLst/>
          </a:prstGeom>
          <a:ln>
            <a:noFill/>
          </a:ln>
          <a:effectLst>
            <a:softEdge rad="112500"/>
          </a:effectLst>
        </p:spPr>
      </p:pic>
      <p:pic>
        <p:nvPicPr>
          <p:cNvPr id="6" name="Picture 5">
            <a:extLst>
              <a:ext uri="{FF2B5EF4-FFF2-40B4-BE49-F238E27FC236}">
                <a16:creationId xmlns:a16="http://schemas.microsoft.com/office/drawing/2014/main" id="{890CFA8B-B78F-476D-A1A9-C9B38AF27564}"/>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280703" y="3207027"/>
            <a:ext cx="4916306" cy="3391590"/>
          </a:xfrm>
          <a:prstGeom prst="rect">
            <a:avLst/>
          </a:prstGeom>
          <a:ln>
            <a:noFill/>
          </a:ln>
          <a:effectLst>
            <a:softEdge rad="112500"/>
          </a:effectLst>
        </p:spPr>
      </p:pic>
      <p:pic>
        <p:nvPicPr>
          <p:cNvPr id="5" name="Picture 3">
            <a:extLst>
              <a:ext uri="{FF2B5EF4-FFF2-40B4-BE49-F238E27FC236}">
                <a16:creationId xmlns:a16="http://schemas.microsoft.com/office/drawing/2014/main" id="{D49AFB74-8702-4BA4-81F2-901279CF262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92572" y="5702058"/>
            <a:ext cx="1160898" cy="8965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717372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7F2B45AA-7DE3-4940-ADD6-3E1C7AF7EAA1}"/>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77863" y="1448972"/>
            <a:ext cx="8596312" cy="4586504"/>
          </a:xfrm>
          <a:prstGeom prst="rect">
            <a:avLst/>
          </a:prstGeom>
          <a:ln>
            <a:noFill/>
          </a:ln>
          <a:effectLst>
            <a:softEdge rad="112500"/>
          </a:effectLst>
        </p:spPr>
      </p:pic>
      <p:sp>
        <p:nvSpPr>
          <p:cNvPr id="5" name="Rectangle 4">
            <a:extLst>
              <a:ext uri="{FF2B5EF4-FFF2-40B4-BE49-F238E27FC236}">
                <a16:creationId xmlns:a16="http://schemas.microsoft.com/office/drawing/2014/main" id="{8006C459-30A0-44D2-B0EB-040C0958B2E0}"/>
              </a:ext>
            </a:extLst>
          </p:cNvPr>
          <p:cNvSpPr/>
          <p:nvPr/>
        </p:nvSpPr>
        <p:spPr>
          <a:xfrm>
            <a:off x="2897945" y="822524"/>
            <a:ext cx="4629290" cy="369332"/>
          </a:xfrm>
          <a:prstGeom prst="rect">
            <a:avLst/>
          </a:prstGeom>
        </p:spPr>
        <p:txBody>
          <a:bodyPr wrap="square">
            <a:spAutoFit/>
          </a:bodyPr>
          <a:lstStyle/>
          <a:p>
            <a:r>
              <a:rPr lang="en-US" b="1" dirty="0"/>
              <a:t>TRAINING ON LIQUID SOAP PRODUCTION</a:t>
            </a:r>
            <a:endParaRPr lang="en-NG" b="1" dirty="0"/>
          </a:p>
        </p:txBody>
      </p:sp>
      <p:pic>
        <p:nvPicPr>
          <p:cNvPr id="6" name="Picture 3">
            <a:extLst>
              <a:ext uri="{FF2B5EF4-FFF2-40B4-BE49-F238E27FC236}">
                <a16:creationId xmlns:a16="http://schemas.microsoft.com/office/drawing/2014/main" id="{C11CE653-2F61-4652-A68B-1F76418A228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26302" y="5738192"/>
            <a:ext cx="1160898" cy="8965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879310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D68011-3A6E-4EED-BAB3-49507E73ADE6}"/>
              </a:ext>
            </a:extLst>
          </p:cNvPr>
          <p:cNvSpPr>
            <a:spLocks noGrp="1"/>
          </p:cNvSpPr>
          <p:nvPr>
            <p:ph type="title"/>
          </p:nvPr>
        </p:nvSpPr>
        <p:spPr/>
        <p:txBody>
          <a:bodyPr>
            <a:noAutofit/>
          </a:bodyPr>
          <a:lstStyle/>
          <a:p>
            <a:pPr algn="just"/>
            <a:r>
              <a:rPr lang="en-US" sz="2200" dirty="0">
                <a:solidFill>
                  <a:schemeClr val="tx1"/>
                </a:solidFill>
              </a:rPr>
              <a:t>Guidance and counseling session on rape, for survivors to be reporting on time with adolescent girls, below sixteen (16) at safe spaces Government Day Secondary School (GDSS) </a:t>
            </a:r>
            <a:r>
              <a:rPr lang="en-US" sz="2200" dirty="0" err="1">
                <a:solidFill>
                  <a:schemeClr val="tx1"/>
                </a:solidFill>
              </a:rPr>
              <a:t>Viniklang</a:t>
            </a:r>
            <a:r>
              <a:rPr lang="en-US" sz="2200" dirty="0">
                <a:solidFill>
                  <a:schemeClr val="tx1"/>
                </a:solidFill>
              </a:rPr>
              <a:t>.</a:t>
            </a:r>
            <a:br>
              <a:rPr lang="en-NG" sz="2200" dirty="0">
                <a:solidFill>
                  <a:schemeClr val="tx1"/>
                </a:solidFill>
              </a:rPr>
            </a:br>
            <a:endParaRPr lang="en-NG" sz="2200" dirty="0">
              <a:solidFill>
                <a:schemeClr val="tx1"/>
              </a:solidFill>
            </a:endParaRPr>
          </a:p>
        </p:txBody>
      </p:sp>
      <p:pic>
        <p:nvPicPr>
          <p:cNvPr id="4" name="Content Placeholder 3">
            <a:extLst>
              <a:ext uri="{FF2B5EF4-FFF2-40B4-BE49-F238E27FC236}">
                <a16:creationId xmlns:a16="http://schemas.microsoft.com/office/drawing/2014/main" id="{C4DA9A20-BBCD-4113-97D0-3BBC055F1DEF}"/>
              </a:ext>
            </a:extLst>
          </p:cNvPr>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677863" y="1930401"/>
            <a:ext cx="8596312" cy="4041400"/>
          </a:xfrm>
          <a:prstGeom prst="rect">
            <a:avLst/>
          </a:prstGeom>
          <a:ln>
            <a:noFill/>
          </a:ln>
          <a:effectLst>
            <a:softEdge rad="112500"/>
          </a:effectLst>
        </p:spPr>
      </p:pic>
      <p:pic>
        <p:nvPicPr>
          <p:cNvPr id="5" name="Picture 3">
            <a:extLst>
              <a:ext uri="{FF2B5EF4-FFF2-40B4-BE49-F238E27FC236}">
                <a16:creationId xmlns:a16="http://schemas.microsoft.com/office/drawing/2014/main" id="{CBF41B49-E8E4-4235-8DAF-6EE63F54484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13049" y="5698436"/>
            <a:ext cx="1160898" cy="8965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235481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A3177C-B2D4-48CE-BABC-5275B651E60E}"/>
              </a:ext>
            </a:extLst>
          </p:cNvPr>
          <p:cNvSpPr>
            <a:spLocks noGrp="1"/>
          </p:cNvSpPr>
          <p:nvPr>
            <p:ph type="title"/>
          </p:nvPr>
        </p:nvSpPr>
        <p:spPr/>
        <p:txBody>
          <a:bodyPr>
            <a:noAutofit/>
          </a:bodyPr>
          <a:lstStyle/>
          <a:p>
            <a:pPr algn="just"/>
            <a:r>
              <a:rPr lang="en-US" sz="2200" dirty="0">
                <a:solidFill>
                  <a:schemeClr val="tx1"/>
                </a:solidFill>
              </a:rPr>
              <a:t>This sections is training of trainee for women and adolescent girls acquiring skills on how to make lunch bag, hand bag, school bag, traveling bag, chain bag and side bag at one stop </a:t>
            </a:r>
            <a:r>
              <a:rPr lang="en-US" sz="2200" dirty="0" err="1">
                <a:solidFill>
                  <a:schemeClr val="tx1"/>
                </a:solidFill>
              </a:rPr>
              <a:t>centre</a:t>
            </a:r>
            <a:r>
              <a:rPr lang="en-US" sz="2200" dirty="0">
                <a:solidFill>
                  <a:schemeClr val="tx1"/>
                </a:solidFill>
              </a:rPr>
              <a:t> Yola.</a:t>
            </a:r>
            <a:br>
              <a:rPr lang="en-NG" sz="2200" dirty="0"/>
            </a:br>
            <a:endParaRPr lang="en-NG" sz="2200" dirty="0"/>
          </a:p>
        </p:txBody>
      </p:sp>
      <p:pic>
        <p:nvPicPr>
          <p:cNvPr id="4" name="Content Placeholder 3">
            <a:extLst>
              <a:ext uri="{FF2B5EF4-FFF2-40B4-BE49-F238E27FC236}">
                <a16:creationId xmlns:a16="http://schemas.microsoft.com/office/drawing/2014/main" id="{85208D0F-13E6-4971-929B-A57EBE8405AB}"/>
              </a:ext>
            </a:extLst>
          </p:cNvPr>
          <p:cNvPicPr>
            <a:picLocks noGrp="1"/>
          </p:cNvPicPr>
          <p:nvPr>
            <p:ph idx="1"/>
          </p:nvPr>
        </p:nvPicPr>
        <p:blipFill>
          <a:blip r:embed="rId2"/>
          <a:stretch>
            <a:fillRect/>
          </a:stretch>
        </p:blipFill>
        <p:spPr>
          <a:xfrm>
            <a:off x="983684" y="2133600"/>
            <a:ext cx="7984670" cy="3908425"/>
          </a:xfrm>
          <a:prstGeom prst="rect">
            <a:avLst/>
          </a:prstGeom>
          <a:ln>
            <a:noFill/>
          </a:ln>
          <a:effectLst>
            <a:softEdge rad="112500"/>
          </a:effectLst>
        </p:spPr>
      </p:pic>
      <p:pic>
        <p:nvPicPr>
          <p:cNvPr id="5" name="Picture 3">
            <a:extLst>
              <a:ext uri="{FF2B5EF4-FFF2-40B4-BE49-F238E27FC236}">
                <a16:creationId xmlns:a16="http://schemas.microsoft.com/office/drawing/2014/main" id="{4D0C78D6-B9E7-4C9B-A1C6-9446A99B05C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26302" y="5698436"/>
            <a:ext cx="1160898" cy="8965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433158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4AC508-B2D9-4E7A-9F2C-C840DA28F635}"/>
              </a:ext>
            </a:extLst>
          </p:cNvPr>
          <p:cNvSpPr>
            <a:spLocks noGrp="1"/>
          </p:cNvSpPr>
          <p:nvPr>
            <p:ph type="title"/>
          </p:nvPr>
        </p:nvSpPr>
        <p:spPr>
          <a:xfrm>
            <a:off x="677334" y="404192"/>
            <a:ext cx="8596668" cy="2076004"/>
          </a:xfrm>
        </p:spPr>
        <p:txBody>
          <a:bodyPr>
            <a:normAutofit fontScale="90000"/>
          </a:bodyPr>
          <a:lstStyle/>
          <a:p>
            <a:pPr marL="342900" lvl="0" indent="-342900" algn="just">
              <a:buFont typeface="Wingdings" panose="05000000000000000000" pitchFamily="2" charset="2"/>
              <a:buChar char="Ø"/>
            </a:pPr>
            <a:r>
              <a:rPr lang="en-US" sz="2200" dirty="0">
                <a:solidFill>
                  <a:schemeClr val="tx1"/>
                </a:solidFill>
              </a:rPr>
              <a:t>Production of dignity kits in progress at one stop Centre Yola.</a:t>
            </a:r>
            <a:br>
              <a:rPr lang="en-GB" sz="2200" dirty="0">
                <a:solidFill>
                  <a:schemeClr val="tx1"/>
                </a:solidFill>
              </a:rPr>
            </a:br>
            <a:r>
              <a:rPr lang="en-US" sz="2200" dirty="0">
                <a:solidFill>
                  <a:schemeClr val="tx1"/>
                </a:solidFill>
              </a:rPr>
              <a:t>Skill acquisition, trainees, training, others on how to cut materials to sew bed sheets Women and four (4) girls benefited from skills acquisition and economic empowerment activities at one stop </a:t>
            </a:r>
            <a:r>
              <a:rPr lang="en-US" sz="2200" dirty="0" err="1">
                <a:solidFill>
                  <a:schemeClr val="tx1"/>
                </a:solidFill>
              </a:rPr>
              <a:t>centre</a:t>
            </a:r>
            <a:r>
              <a:rPr lang="en-US" sz="2200" dirty="0">
                <a:solidFill>
                  <a:schemeClr val="tx1"/>
                </a:solidFill>
              </a:rPr>
              <a:t> Yola. Women and adolescent girls participating in vocational skills </a:t>
            </a:r>
            <a:r>
              <a:rPr lang="en-US" sz="2200" dirty="0" err="1">
                <a:solidFill>
                  <a:schemeClr val="tx1"/>
                </a:solidFill>
              </a:rPr>
              <a:t>programmes</a:t>
            </a:r>
            <a:r>
              <a:rPr lang="en-US" sz="2200" dirty="0">
                <a:solidFill>
                  <a:schemeClr val="tx1"/>
                </a:solidFill>
              </a:rPr>
              <a:t> in puff </a:t>
            </a:r>
            <a:r>
              <a:rPr lang="en-US" sz="2200" dirty="0" err="1">
                <a:solidFill>
                  <a:schemeClr val="tx1"/>
                </a:solidFill>
              </a:rPr>
              <a:t>puff</a:t>
            </a:r>
            <a:r>
              <a:rPr lang="en-US" sz="2200" dirty="0">
                <a:solidFill>
                  <a:schemeClr val="tx1"/>
                </a:solidFill>
              </a:rPr>
              <a:t> making at one stop </a:t>
            </a:r>
            <a:r>
              <a:rPr lang="en-US" sz="2200" dirty="0" err="1">
                <a:solidFill>
                  <a:schemeClr val="tx1"/>
                </a:solidFill>
              </a:rPr>
              <a:t>centre</a:t>
            </a:r>
            <a:r>
              <a:rPr lang="en-US" sz="2200" dirty="0">
                <a:solidFill>
                  <a:schemeClr val="tx1"/>
                </a:solidFill>
              </a:rPr>
              <a:t> Yola.</a:t>
            </a:r>
            <a:br>
              <a:rPr lang="en-NG" dirty="0"/>
            </a:br>
            <a:endParaRPr lang="en-NG" dirty="0"/>
          </a:p>
        </p:txBody>
      </p:sp>
      <p:sp>
        <p:nvSpPr>
          <p:cNvPr id="4" name="Title 1">
            <a:extLst>
              <a:ext uri="{FF2B5EF4-FFF2-40B4-BE49-F238E27FC236}">
                <a16:creationId xmlns:a16="http://schemas.microsoft.com/office/drawing/2014/main" id="{B15DEE0B-DD55-4785-906C-099D80C232D4}"/>
              </a:ext>
            </a:extLst>
          </p:cNvPr>
          <p:cNvSpPr txBox="1">
            <a:spLocks/>
          </p:cNvSpPr>
          <p:nvPr/>
        </p:nvSpPr>
        <p:spPr>
          <a:xfrm>
            <a:off x="829734" y="3428999"/>
            <a:ext cx="3530231" cy="2269436"/>
          </a:xfrm>
          <a:prstGeom prst="rect">
            <a:avLst/>
          </a:prstGeom>
        </p:spPr>
        <p:txBody>
          <a:bodyPr vert="horz" lIns="91440" tIns="45720" rIns="91440" bIns="45720" rtlCol="0" anchor="t">
            <a:normAutofit fontScale="975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br>
              <a:rPr lang="en-NG" dirty="0"/>
            </a:br>
            <a:endParaRPr lang="en-NG" dirty="0"/>
          </a:p>
        </p:txBody>
      </p:sp>
      <p:sp>
        <p:nvSpPr>
          <p:cNvPr id="5" name="Title 1">
            <a:extLst>
              <a:ext uri="{FF2B5EF4-FFF2-40B4-BE49-F238E27FC236}">
                <a16:creationId xmlns:a16="http://schemas.microsoft.com/office/drawing/2014/main" id="{AE14DDFB-0E62-4C63-BD0B-5D643866A80F}"/>
              </a:ext>
            </a:extLst>
          </p:cNvPr>
          <p:cNvSpPr txBox="1">
            <a:spLocks/>
          </p:cNvSpPr>
          <p:nvPr/>
        </p:nvSpPr>
        <p:spPr>
          <a:xfrm>
            <a:off x="982134" y="4808381"/>
            <a:ext cx="3530231" cy="1645428"/>
          </a:xfrm>
          <a:prstGeom prst="rect">
            <a:avLst/>
          </a:prstGeom>
        </p:spPr>
        <p:txBody>
          <a:bodyPr vert="horz" lIns="91440" tIns="45720" rIns="91440" bIns="45720" rtlCol="0" anchor="t">
            <a:normAutofit fontScale="975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NG" dirty="0"/>
          </a:p>
        </p:txBody>
      </p:sp>
      <p:pic>
        <p:nvPicPr>
          <p:cNvPr id="6" name="Picture 5">
            <a:extLst>
              <a:ext uri="{FF2B5EF4-FFF2-40B4-BE49-F238E27FC236}">
                <a16:creationId xmlns:a16="http://schemas.microsoft.com/office/drawing/2014/main" id="{D3983A9F-DCEA-4FA6-A953-F4CEBD3044BA}"/>
              </a:ext>
            </a:extLst>
          </p:cNvPr>
          <p:cNvPicPr/>
          <p:nvPr/>
        </p:nvPicPr>
        <p:blipFill>
          <a:blip r:embed="rId2"/>
          <a:stretch>
            <a:fillRect/>
          </a:stretch>
        </p:blipFill>
        <p:spPr>
          <a:xfrm>
            <a:off x="1083886" y="2624753"/>
            <a:ext cx="4097714" cy="1749681"/>
          </a:xfrm>
          <a:prstGeom prst="rect">
            <a:avLst/>
          </a:prstGeom>
          <a:ln>
            <a:noFill/>
          </a:ln>
          <a:effectLst>
            <a:softEdge rad="112500"/>
          </a:effectLst>
        </p:spPr>
      </p:pic>
      <p:pic>
        <p:nvPicPr>
          <p:cNvPr id="7" name="Picture 6">
            <a:extLst>
              <a:ext uri="{FF2B5EF4-FFF2-40B4-BE49-F238E27FC236}">
                <a16:creationId xmlns:a16="http://schemas.microsoft.com/office/drawing/2014/main" id="{B3EE1328-B4C4-4640-88D8-A6E805EC97EE}"/>
              </a:ext>
            </a:extLst>
          </p:cNvPr>
          <p:cNvPicPr/>
          <p:nvPr/>
        </p:nvPicPr>
        <p:blipFill>
          <a:blip r:embed="rId3"/>
          <a:stretch>
            <a:fillRect/>
          </a:stretch>
        </p:blipFill>
        <p:spPr>
          <a:xfrm>
            <a:off x="5327374" y="2624754"/>
            <a:ext cx="4200780" cy="1749680"/>
          </a:xfrm>
          <a:prstGeom prst="rect">
            <a:avLst/>
          </a:prstGeom>
          <a:ln>
            <a:noFill/>
          </a:ln>
          <a:effectLst>
            <a:softEdge rad="112500"/>
          </a:effectLst>
        </p:spPr>
      </p:pic>
      <p:pic>
        <p:nvPicPr>
          <p:cNvPr id="8" name="Picture 7">
            <a:extLst>
              <a:ext uri="{FF2B5EF4-FFF2-40B4-BE49-F238E27FC236}">
                <a16:creationId xmlns:a16="http://schemas.microsoft.com/office/drawing/2014/main" id="{675D2DB5-0701-4BDB-9F7B-F48176A5B733}"/>
              </a:ext>
            </a:extLst>
          </p:cNvPr>
          <p:cNvPicPr/>
          <p:nvPr/>
        </p:nvPicPr>
        <p:blipFill>
          <a:blip r:embed="rId4"/>
          <a:stretch>
            <a:fillRect/>
          </a:stretch>
        </p:blipFill>
        <p:spPr>
          <a:xfrm>
            <a:off x="1985064" y="4518991"/>
            <a:ext cx="6218031" cy="2076003"/>
          </a:xfrm>
          <a:prstGeom prst="rect">
            <a:avLst/>
          </a:prstGeom>
          <a:ln>
            <a:noFill/>
          </a:ln>
          <a:effectLst>
            <a:softEdge rad="112500"/>
          </a:effectLst>
        </p:spPr>
      </p:pic>
      <p:pic>
        <p:nvPicPr>
          <p:cNvPr id="9" name="Picture 3">
            <a:extLst>
              <a:ext uri="{FF2B5EF4-FFF2-40B4-BE49-F238E27FC236}">
                <a16:creationId xmlns:a16="http://schemas.microsoft.com/office/drawing/2014/main" id="{E4A2743D-1FFE-4074-8016-6B51DEEF05A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781817" y="5698435"/>
            <a:ext cx="1160898" cy="8965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172719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F556F3E-8B49-4FC9-841D-042FCB042159}"/>
              </a:ext>
            </a:extLst>
          </p:cNvPr>
          <p:cNvSpPr>
            <a:spLocks noGrp="1"/>
          </p:cNvSpPr>
          <p:nvPr>
            <p:ph idx="1"/>
          </p:nvPr>
        </p:nvSpPr>
        <p:spPr>
          <a:xfrm>
            <a:off x="677334" y="1590261"/>
            <a:ext cx="8596668" cy="4028661"/>
          </a:xfrm>
        </p:spPr>
        <p:txBody>
          <a:bodyPr>
            <a:normAutofit/>
          </a:bodyPr>
          <a:lstStyle/>
          <a:p>
            <a:pPr lvl="0" algn="just"/>
            <a:r>
              <a:rPr lang="en-US" sz="2200" dirty="0"/>
              <a:t>This is a session on menstrual and personal hygiene with adolescent girls in NYSC Camp at host community.</a:t>
            </a:r>
            <a:endParaRPr lang="en-NG" sz="2200" dirty="0"/>
          </a:p>
          <a:p>
            <a:pPr lvl="0" algn="just"/>
            <a:r>
              <a:rPr lang="en-US" sz="2200" dirty="0"/>
              <a:t>Mental Health and psycho-social support/MHPSS/Nutrition Counseling at NYSC Camp.</a:t>
            </a:r>
            <a:endParaRPr lang="en-NG" sz="2200" dirty="0"/>
          </a:p>
          <a:p>
            <a:pPr lvl="0" algn="just"/>
            <a:r>
              <a:rPr lang="en-US" sz="2200" dirty="0"/>
              <a:t>Ante –natal care service (ANC) in </a:t>
            </a:r>
            <a:r>
              <a:rPr lang="en-US" sz="2200" dirty="0" err="1"/>
              <a:t>Malkohi</a:t>
            </a:r>
            <a:r>
              <a:rPr lang="en-US" sz="2200" dirty="0"/>
              <a:t> Host Community and distribution of delivery kits.</a:t>
            </a:r>
            <a:endParaRPr lang="en-NG" sz="2200" dirty="0"/>
          </a:p>
          <a:p>
            <a:pPr lvl="0" algn="just"/>
            <a:r>
              <a:rPr lang="en-US" sz="2200" dirty="0"/>
              <a:t>Skill acquisition session in </a:t>
            </a:r>
            <a:r>
              <a:rPr lang="en-US" sz="2200" dirty="0" err="1"/>
              <a:t>Malkohi</a:t>
            </a:r>
            <a:r>
              <a:rPr lang="en-US" sz="2200" dirty="0"/>
              <a:t> Host Community Local Pasta and tailoring.</a:t>
            </a:r>
            <a:endParaRPr lang="en-NG" sz="2200" dirty="0"/>
          </a:p>
          <a:p>
            <a:endParaRPr lang="en-NG" dirty="0"/>
          </a:p>
        </p:txBody>
      </p:sp>
      <p:pic>
        <p:nvPicPr>
          <p:cNvPr id="4" name="Picture 3">
            <a:extLst>
              <a:ext uri="{FF2B5EF4-FFF2-40B4-BE49-F238E27FC236}">
                <a16:creationId xmlns:a16="http://schemas.microsoft.com/office/drawing/2014/main" id="{B6CB3F76-11D0-4500-83F4-E7F17067AA2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26302" y="5738193"/>
            <a:ext cx="1160898" cy="8965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773651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A0D80F-9FF5-4395-AF15-9346F9113447}"/>
              </a:ext>
            </a:extLst>
          </p:cNvPr>
          <p:cNvSpPr>
            <a:spLocks noGrp="1"/>
          </p:cNvSpPr>
          <p:nvPr>
            <p:ph type="title"/>
          </p:nvPr>
        </p:nvSpPr>
        <p:spPr>
          <a:xfrm>
            <a:off x="677333" y="609600"/>
            <a:ext cx="6743884" cy="636104"/>
          </a:xfrm>
        </p:spPr>
        <p:txBody>
          <a:bodyPr>
            <a:noAutofit/>
          </a:bodyPr>
          <a:lstStyle/>
          <a:p>
            <a:r>
              <a:rPr lang="en-US" sz="3200" b="1" dirty="0"/>
              <a:t>SOCIAL WELFARE DEPARTMENT</a:t>
            </a:r>
            <a:endParaRPr lang="en-NG" sz="3200" dirty="0"/>
          </a:p>
        </p:txBody>
      </p:sp>
      <p:sp>
        <p:nvSpPr>
          <p:cNvPr id="3" name="Content Placeholder 2">
            <a:extLst>
              <a:ext uri="{FF2B5EF4-FFF2-40B4-BE49-F238E27FC236}">
                <a16:creationId xmlns:a16="http://schemas.microsoft.com/office/drawing/2014/main" id="{6A4834D1-007A-40F0-B77C-633157F98299}"/>
              </a:ext>
            </a:extLst>
          </p:cNvPr>
          <p:cNvSpPr>
            <a:spLocks noGrp="1"/>
          </p:cNvSpPr>
          <p:nvPr>
            <p:ph idx="1"/>
          </p:nvPr>
        </p:nvSpPr>
        <p:spPr>
          <a:xfrm>
            <a:off x="677334" y="1245705"/>
            <a:ext cx="8596668" cy="5102086"/>
          </a:xfrm>
        </p:spPr>
        <p:txBody>
          <a:bodyPr>
            <a:normAutofit/>
          </a:bodyPr>
          <a:lstStyle/>
          <a:p>
            <a:pPr marL="0" indent="0">
              <a:buNone/>
            </a:pPr>
            <a:r>
              <a:rPr lang="en-US" sz="2200" dirty="0"/>
              <a:t>The department is saddled with the following responsibilities.</a:t>
            </a:r>
            <a:endParaRPr lang="en-NG" sz="2200" dirty="0"/>
          </a:p>
          <a:p>
            <a:pPr lvl="0"/>
            <a:r>
              <a:rPr lang="en-US" sz="2200" dirty="0"/>
              <a:t>Reformation of delinquent children</a:t>
            </a:r>
            <a:endParaRPr lang="en-NG" sz="2200" dirty="0"/>
          </a:p>
          <a:p>
            <a:pPr lvl="0"/>
            <a:r>
              <a:rPr lang="en-US" sz="2200" dirty="0"/>
              <a:t>Provide Psycho-Social Support, counseling and repatriation in times of emergencies especially to internally displaced persons (IDPs)</a:t>
            </a:r>
            <a:endParaRPr lang="en-NG" sz="2200" dirty="0"/>
          </a:p>
          <a:p>
            <a:pPr lvl="0"/>
            <a:r>
              <a:rPr lang="en-US" sz="2200" dirty="0"/>
              <a:t>Cater for the elderly in the society.</a:t>
            </a:r>
            <a:endParaRPr lang="en-NG" sz="2200" dirty="0"/>
          </a:p>
          <a:p>
            <a:pPr lvl="0"/>
            <a:r>
              <a:rPr lang="en-US" sz="2200" dirty="0"/>
              <a:t>Hospital social work/assistance.</a:t>
            </a:r>
            <a:endParaRPr lang="en-NG" sz="2200" dirty="0"/>
          </a:p>
          <a:p>
            <a:pPr lvl="0"/>
            <a:r>
              <a:rPr lang="en-US" sz="2200" dirty="0"/>
              <a:t>Work towards social being and development of families in the society.</a:t>
            </a:r>
            <a:endParaRPr lang="en-NG" sz="2200" dirty="0"/>
          </a:p>
          <a:p>
            <a:pPr lvl="0"/>
            <a:r>
              <a:rPr lang="en-US" sz="2200" dirty="0"/>
              <a:t>Generates revenue to the State through the issuance of license for the operation of cinema, video, pools and gaming machine, </a:t>
            </a:r>
            <a:r>
              <a:rPr lang="en-US" sz="2200" dirty="0" err="1"/>
              <a:t>tambola</a:t>
            </a:r>
            <a:r>
              <a:rPr lang="en-US" sz="2200" dirty="0"/>
              <a:t> and liquor business.</a:t>
            </a:r>
            <a:endParaRPr lang="en-NG" sz="2200" dirty="0"/>
          </a:p>
          <a:p>
            <a:endParaRPr lang="en-NG" dirty="0"/>
          </a:p>
        </p:txBody>
      </p:sp>
      <p:pic>
        <p:nvPicPr>
          <p:cNvPr id="4" name="Picture 3">
            <a:extLst>
              <a:ext uri="{FF2B5EF4-FFF2-40B4-BE49-F238E27FC236}">
                <a16:creationId xmlns:a16="http://schemas.microsoft.com/office/drawing/2014/main" id="{A858EE0E-11CF-4439-88F2-4383A049F5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26302" y="5738192"/>
            <a:ext cx="1160898" cy="8965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646591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790C61-9C9D-426B-877D-808389E3DC9C}"/>
              </a:ext>
            </a:extLst>
          </p:cNvPr>
          <p:cNvSpPr>
            <a:spLocks noGrp="1"/>
          </p:cNvSpPr>
          <p:nvPr>
            <p:ph type="title"/>
          </p:nvPr>
        </p:nvSpPr>
        <p:spPr>
          <a:xfrm>
            <a:off x="677334" y="609599"/>
            <a:ext cx="8596668" cy="2398643"/>
          </a:xfrm>
        </p:spPr>
        <p:txBody>
          <a:bodyPr>
            <a:normAutofit/>
          </a:bodyPr>
          <a:lstStyle/>
          <a:p>
            <a:pPr algn="just"/>
            <a:r>
              <a:rPr lang="en-US" sz="2200" dirty="0">
                <a:solidFill>
                  <a:schemeClr val="tx1"/>
                </a:solidFill>
              </a:rPr>
              <a:t>Family case with Thirty-Three (33) cases was recorded, these included marital dispute, case of divorce child abuse, lack of maintenance, early marriage and pregnancy out of wed lock. A recent case of a step mother that violated her two (2) step children, the both parents were arrested prosecuted and convicted on 5</a:t>
            </a:r>
            <a:r>
              <a:rPr lang="en-US" sz="2200" baseline="30000" dirty="0">
                <a:solidFill>
                  <a:schemeClr val="tx1"/>
                </a:solidFill>
              </a:rPr>
              <a:t>th</a:t>
            </a:r>
            <a:r>
              <a:rPr lang="en-US" sz="2200" dirty="0">
                <a:solidFill>
                  <a:schemeClr val="tx1"/>
                </a:solidFill>
              </a:rPr>
              <a:t> October, 2024.</a:t>
            </a:r>
            <a:endParaRPr lang="en-NG" sz="2200" dirty="0">
              <a:solidFill>
                <a:schemeClr val="tx1"/>
              </a:solidFill>
            </a:endParaRPr>
          </a:p>
        </p:txBody>
      </p:sp>
      <p:pic>
        <p:nvPicPr>
          <p:cNvPr id="4" name="Content Placeholder 3">
            <a:extLst>
              <a:ext uri="{FF2B5EF4-FFF2-40B4-BE49-F238E27FC236}">
                <a16:creationId xmlns:a16="http://schemas.microsoft.com/office/drawing/2014/main" id="{DE99649C-A74A-4191-A9FE-60211399495D}"/>
              </a:ext>
            </a:extLst>
          </p:cNvPr>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bwMode="auto">
          <a:xfrm>
            <a:off x="3326296" y="2782957"/>
            <a:ext cx="2522443" cy="3670852"/>
          </a:xfrm>
          <a:prstGeom prst="rect">
            <a:avLst/>
          </a:prstGeom>
          <a:ln>
            <a:noFill/>
          </a:ln>
          <a:effectLst>
            <a:softEdge rad="112500"/>
          </a:effectLst>
        </p:spPr>
      </p:pic>
      <p:pic>
        <p:nvPicPr>
          <p:cNvPr id="5" name="Picture 3">
            <a:extLst>
              <a:ext uri="{FF2B5EF4-FFF2-40B4-BE49-F238E27FC236}">
                <a16:creationId xmlns:a16="http://schemas.microsoft.com/office/drawing/2014/main" id="{5BAE2451-A0CD-441F-98A2-B55E9F4E6B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0040" y="5711688"/>
            <a:ext cx="1160898" cy="8965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13104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3CFDE-5054-4D6C-B589-FADAC38F74C9}"/>
              </a:ext>
            </a:extLst>
          </p:cNvPr>
          <p:cNvSpPr>
            <a:spLocks noGrp="1"/>
          </p:cNvSpPr>
          <p:nvPr>
            <p:ph type="title"/>
          </p:nvPr>
        </p:nvSpPr>
        <p:spPr>
          <a:xfrm>
            <a:off x="703838" y="318055"/>
            <a:ext cx="3152544" cy="596346"/>
          </a:xfrm>
        </p:spPr>
        <p:txBody>
          <a:bodyPr>
            <a:normAutofit fontScale="90000"/>
          </a:bodyPr>
          <a:lstStyle/>
          <a:p>
            <a:r>
              <a:rPr lang="en-US" b="1" dirty="0"/>
              <a:t>INTRODUCTION</a:t>
            </a:r>
            <a:br>
              <a:rPr lang="en-NG" dirty="0"/>
            </a:br>
            <a:endParaRPr lang="en-NG" dirty="0"/>
          </a:p>
        </p:txBody>
      </p:sp>
      <p:sp>
        <p:nvSpPr>
          <p:cNvPr id="3" name="Content Placeholder 2">
            <a:extLst>
              <a:ext uri="{FF2B5EF4-FFF2-40B4-BE49-F238E27FC236}">
                <a16:creationId xmlns:a16="http://schemas.microsoft.com/office/drawing/2014/main" id="{03F1CB5C-FF72-4AC4-AC3B-21C58867766E}"/>
              </a:ext>
            </a:extLst>
          </p:cNvPr>
          <p:cNvSpPr>
            <a:spLocks noGrp="1"/>
          </p:cNvSpPr>
          <p:nvPr>
            <p:ph idx="1"/>
          </p:nvPr>
        </p:nvSpPr>
        <p:spPr>
          <a:xfrm>
            <a:off x="225287" y="1086679"/>
            <a:ext cx="9263270" cy="4956313"/>
          </a:xfrm>
        </p:spPr>
        <p:txBody>
          <a:bodyPr>
            <a:normAutofit fontScale="77500" lnSpcReduction="20000"/>
          </a:bodyPr>
          <a:lstStyle/>
          <a:p>
            <a:pPr algn="just"/>
            <a:r>
              <a:rPr lang="en-US" sz="2400" dirty="0"/>
              <a:t>The Ministry of   Women Affairs and Social Development was created in July, 1997 with the objectives of executing government policies to improve the quality of lives of women and children on sustainable basis, it is also charged with the responsibility of repositioning women and children who are undoubtedly the most vulnerable group within the society by advancing their socio-economic and political interest so as to march the development of the Nation.</a:t>
            </a:r>
            <a:endParaRPr lang="en-NG" sz="2400" dirty="0"/>
          </a:p>
          <a:p>
            <a:pPr algn="just"/>
            <a:r>
              <a:rPr lang="en-US" sz="2400" dirty="0"/>
              <a:t>To this end, the vision of the Ministry is to create a caring and integrated system of Social Development services that will facilitate human development and improve the quality of life. With a mission to ensure the provision of comprehensive integrated, sustainable and high quality social development services that will help reduce vulnerability and poverty and to create an enabling environment for sustainable development in partnership with those committed to building a caring Adamawa State.</a:t>
            </a:r>
            <a:endParaRPr lang="en-NG" sz="2400" dirty="0"/>
          </a:p>
          <a:p>
            <a:pPr algn="just"/>
            <a:r>
              <a:rPr lang="en-US" sz="2400" dirty="0"/>
              <a:t>The Ministry is further saddled with the responsibility of Executing social welfare and rehabilitation policies, </a:t>
            </a:r>
            <a:r>
              <a:rPr lang="en-US" sz="2400" dirty="0" err="1"/>
              <a:t>programmes</a:t>
            </a:r>
            <a:r>
              <a:rPr lang="en-US" sz="2400" dirty="0"/>
              <a:t> and projects of the state Government, which are aimed at improving the lives of physically, challenged persons and providing psycho-social support to internally displaced persons humanitarians’ service to the people in the state.</a:t>
            </a:r>
            <a:endParaRPr lang="en-NG" sz="2400" dirty="0"/>
          </a:p>
          <a:p>
            <a:endParaRPr lang="en-NG" dirty="0"/>
          </a:p>
        </p:txBody>
      </p:sp>
      <p:pic>
        <p:nvPicPr>
          <p:cNvPr id="4" name="Picture 3">
            <a:extLst>
              <a:ext uri="{FF2B5EF4-FFF2-40B4-BE49-F238E27FC236}">
                <a16:creationId xmlns:a16="http://schemas.microsoft.com/office/drawing/2014/main" id="{EE7538C2-7381-4349-88E6-DD86236C9A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05815" y="5853128"/>
            <a:ext cx="1160898" cy="8965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630099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5D2F19-A3B9-495D-A023-86B126A72EA8}"/>
              </a:ext>
            </a:extLst>
          </p:cNvPr>
          <p:cNvSpPr>
            <a:spLocks noGrp="1"/>
          </p:cNvSpPr>
          <p:nvPr>
            <p:ph type="title"/>
          </p:nvPr>
        </p:nvSpPr>
        <p:spPr>
          <a:xfrm>
            <a:off x="583096" y="323557"/>
            <a:ext cx="9433100" cy="564339"/>
          </a:xfrm>
        </p:spPr>
        <p:txBody>
          <a:bodyPr>
            <a:noAutofit/>
          </a:bodyPr>
          <a:lstStyle/>
          <a:p>
            <a:r>
              <a:rPr lang="en-GB" sz="2500" b="1" dirty="0">
                <a:solidFill>
                  <a:schemeClr val="tx1"/>
                </a:solidFill>
              </a:rPr>
              <a:t>THE HONOURABLE COMMISSIONER WITH THE CHILD ABUSED</a:t>
            </a:r>
            <a:endParaRPr lang="en-NG" sz="2500" b="1" dirty="0">
              <a:solidFill>
                <a:schemeClr val="tx1"/>
              </a:solidFill>
            </a:endParaRPr>
          </a:p>
        </p:txBody>
      </p:sp>
      <p:pic>
        <p:nvPicPr>
          <p:cNvPr id="5" name="Picture 3">
            <a:extLst>
              <a:ext uri="{FF2B5EF4-FFF2-40B4-BE49-F238E27FC236}">
                <a16:creationId xmlns:a16="http://schemas.microsoft.com/office/drawing/2014/main" id="{530F83BB-E566-4049-9654-A46CBC96BB3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86545" y="5657098"/>
            <a:ext cx="1160898" cy="8965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333">
            <a:hlinkClick r:id="" action="ppaction://media"/>
            <a:extLst>
              <a:ext uri="{FF2B5EF4-FFF2-40B4-BE49-F238E27FC236}">
                <a16:creationId xmlns:a16="http://schemas.microsoft.com/office/drawing/2014/main" id="{1C060D6B-B9BE-4667-8A01-98CE8A4DAF8B}"/>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2438400" y="887896"/>
            <a:ext cx="5009322" cy="5154130"/>
          </a:xfrm>
          <a:prstGeom prst="rect">
            <a:avLst/>
          </a:prstGeom>
          <a:ln>
            <a:noFill/>
          </a:ln>
          <a:effectLst>
            <a:softEdge rad="112500"/>
          </a:effectLst>
        </p:spPr>
      </p:pic>
    </p:spTree>
    <p:extLst>
      <p:ext uri="{BB962C8B-B14F-4D97-AF65-F5344CB8AC3E}">
        <p14:creationId xmlns:p14="http://schemas.microsoft.com/office/powerpoint/2010/main" val="21803590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2362"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9B7143-7EE9-4375-9DDB-05EDE7BD17F3}"/>
              </a:ext>
            </a:extLst>
          </p:cNvPr>
          <p:cNvSpPr>
            <a:spLocks noGrp="1"/>
          </p:cNvSpPr>
          <p:nvPr>
            <p:ph type="title"/>
          </p:nvPr>
        </p:nvSpPr>
        <p:spPr>
          <a:xfrm>
            <a:off x="677334" y="609600"/>
            <a:ext cx="8596668" cy="3207026"/>
          </a:xfrm>
        </p:spPr>
        <p:txBody>
          <a:bodyPr>
            <a:noAutofit/>
          </a:bodyPr>
          <a:lstStyle/>
          <a:p>
            <a:r>
              <a:rPr lang="en-US" sz="2200" dirty="0">
                <a:solidFill>
                  <a:schemeClr val="tx1"/>
                </a:solidFill>
              </a:rPr>
              <a:t>Psycho-Social Support (PSS) is service rendered by social workers to vulnerable and survivors of Gender Based Violence, traumatized, depressed as a result of insurgency and other disasters like flooding etc.</a:t>
            </a:r>
            <a:br>
              <a:rPr lang="en-NG" sz="2200" dirty="0">
                <a:solidFill>
                  <a:schemeClr val="tx1"/>
                </a:solidFill>
              </a:rPr>
            </a:br>
            <a:r>
              <a:rPr lang="en-US" sz="2200" dirty="0">
                <a:solidFill>
                  <a:schemeClr val="tx1"/>
                </a:solidFill>
              </a:rPr>
              <a:t>Remand Home correctional center for children in conflict with laws or delinquent act, under the age of eighteen years. There are four (4) Remand Homes cross the three (3) Geopolitical zones (</a:t>
            </a:r>
            <a:r>
              <a:rPr lang="en-US" sz="2200" dirty="0" err="1">
                <a:solidFill>
                  <a:schemeClr val="tx1"/>
                </a:solidFill>
              </a:rPr>
              <a:t>Numan</a:t>
            </a:r>
            <a:r>
              <a:rPr lang="en-US" sz="2200" dirty="0">
                <a:solidFill>
                  <a:schemeClr val="tx1"/>
                </a:solidFill>
              </a:rPr>
              <a:t>, Mubi, </a:t>
            </a:r>
            <a:r>
              <a:rPr lang="en-US" sz="2200" dirty="0" err="1">
                <a:solidFill>
                  <a:schemeClr val="tx1"/>
                </a:solidFill>
              </a:rPr>
              <a:t>Ganye</a:t>
            </a:r>
            <a:r>
              <a:rPr lang="en-US" sz="2200" dirty="0">
                <a:solidFill>
                  <a:schemeClr val="tx1"/>
                </a:solidFill>
              </a:rPr>
              <a:t> and </a:t>
            </a:r>
            <a:r>
              <a:rPr lang="en-US" sz="2200" dirty="0" err="1">
                <a:solidFill>
                  <a:schemeClr val="tx1"/>
                </a:solidFill>
              </a:rPr>
              <a:t>Jimeta</a:t>
            </a:r>
            <a:r>
              <a:rPr lang="en-US" sz="2200" dirty="0">
                <a:solidFill>
                  <a:schemeClr val="tx1"/>
                </a:solidFill>
              </a:rPr>
              <a:t>).</a:t>
            </a:r>
            <a:br>
              <a:rPr lang="en-NG" dirty="0"/>
            </a:br>
            <a:br>
              <a:rPr lang="en-NG" sz="2200" dirty="0">
                <a:solidFill>
                  <a:schemeClr val="tx1"/>
                </a:solidFill>
              </a:rPr>
            </a:br>
            <a:endParaRPr lang="en-NG" sz="2200" dirty="0">
              <a:solidFill>
                <a:schemeClr val="tx1"/>
              </a:solidFill>
            </a:endParaRPr>
          </a:p>
        </p:txBody>
      </p:sp>
      <p:sp>
        <p:nvSpPr>
          <p:cNvPr id="3" name="Content Placeholder 2">
            <a:extLst>
              <a:ext uri="{FF2B5EF4-FFF2-40B4-BE49-F238E27FC236}">
                <a16:creationId xmlns:a16="http://schemas.microsoft.com/office/drawing/2014/main" id="{31FA077A-716B-4738-8493-4EB73D9228FE}"/>
              </a:ext>
            </a:extLst>
          </p:cNvPr>
          <p:cNvSpPr>
            <a:spLocks noGrp="1"/>
          </p:cNvSpPr>
          <p:nvPr>
            <p:ph idx="1"/>
          </p:nvPr>
        </p:nvSpPr>
        <p:spPr>
          <a:xfrm>
            <a:off x="677334" y="3604592"/>
            <a:ext cx="8596668" cy="1219200"/>
          </a:xfrm>
        </p:spPr>
        <p:txBody>
          <a:bodyPr>
            <a:normAutofit/>
          </a:bodyPr>
          <a:lstStyle/>
          <a:p>
            <a:pPr marL="0" indent="0">
              <a:buNone/>
            </a:pPr>
            <a:r>
              <a:rPr lang="en-US" sz="2200" dirty="0"/>
              <a:t>The total number of inmates remanded, rehabilitated and reunified with their parent is one hundred and twenty (120) in the last three (3) months.</a:t>
            </a:r>
            <a:endParaRPr lang="en-NG" sz="2200" dirty="0"/>
          </a:p>
        </p:txBody>
      </p:sp>
      <p:sp>
        <p:nvSpPr>
          <p:cNvPr id="4" name="Content Placeholder 2">
            <a:extLst>
              <a:ext uri="{FF2B5EF4-FFF2-40B4-BE49-F238E27FC236}">
                <a16:creationId xmlns:a16="http://schemas.microsoft.com/office/drawing/2014/main" id="{E7CA78A2-E596-4B7F-BD39-5A54ED720F8E}"/>
              </a:ext>
            </a:extLst>
          </p:cNvPr>
          <p:cNvSpPr txBox="1">
            <a:spLocks/>
          </p:cNvSpPr>
          <p:nvPr/>
        </p:nvSpPr>
        <p:spPr>
          <a:xfrm>
            <a:off x="564690" y="4823792"/>
            <a:ext cx="8596668" cy="1696278"/>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en-US" sz="2200" dirty="0"/>
              <a:t>The Department repatriated twenty-five destitute and unaccompanied children and adolescent girls back to their states of origin for proper reunification with their parent and caregivers. At </a:t>
            </a:r>
            <a:r>
              <a:rPr lang="en-US" sz="2200" dirty="0" err="1"/>
              <a:t>Balel</a:t>
            </a:r>
            <a:r>
              <a:rPr lang="en-US" sz="2200" dirty="0"/>
              <a:t> </a:t>
            </a:r>
            <a:r>
              <a:rPr lang="en-US" sz="2200" dirty="0" err="1"/>
              <a:t>Maiha</a:t>
            </a:r>
            <a:r>
              <a:rPr lang="en-US" sz="2200" dirty="0"/>
              <a:t> Local Government Areas (LGAs) on 21</a:t>
            </a:r>
            <a:r>
              <a:rPr lang="en-US" sz="2200" baseline="30000" dirty="0"/>
              <a:t>st</a:t>
            </a:r>
            <a:r>
              <a:rPr lang="en-US" sz="2200" dirty="0"/>
              <a:t> June, 2024.</a:t>
            </a:r>
            <a:endParaRPr lang="en-NG" sz="2200" dirty="0"/>
          </a:p>
        </p:txBody>
      </p:sp>
      <p:pic>
        <p:nvPicPr>
          <p:cNvPr id="5" name="Picture 3">
            <a:extLst>
              <a:ext uri="{FF2B5EF4-FFF2-40B4-BE49-F238E27FC236}">
                <a16:creationId xmlns:a16="http://schemas.microsoft.com/office/drawing/2014/main" id="{B153F60B-33FA-46E8-B121-F543EEF7E98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86545" y="5671931"/>
            <a:ext cx="1160898" cy="8965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80191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EBF24C3-687F-4E55-B392-E8841CEC6909}"/>
              </a:ext>
            </a:extLst>
          </p:cNvPr>
          <p:cNvPicPr/>
          <p:nvPr/>
        </p:nvPicPr>
        <p:blipFill>
          <a:blip r:embed="rId2"/>
          <a:stretch>
            <a:fillRect/>
          </a:stretch>
        </p:blipFill>
        <p:spPr>
          <a:xfrm>
            <a:off x="809857" y="3655150"/>
            <a:ext cx="3907917" cy="2756521"/>
          </a:xfrm>
          <a:prstGeom prst="rect">
            <a:avLst/>
          </a:prstGeom>
          <a:ln>
            <a:noFill/>
          </a:ln>
          <a:effectLst>
            <a:softEdge rad="112500"/>
          </a:effectLst>
        </p:spPr>
      </p:pic>
      <p:pic>
        <p:nvPicPr>
          <p:cNvPr id="5" name="Content Placeholder 4">
            <a:extLst>
              <a:ext uri="{FF2B5EF4-FFF2-40B4-BE49-F238E27FC236}">
                <a16:creationId xmlns:a16="http://schemas.microsoft.com/office/drawing/2014/main" id="{9F53EACD-C521-4379-8EB6-1E6C56896E6C}"/>
              </a:ext>
            </a:extLst>
          </p:cNvPr>
          <p:cNvPicPr>
            <a:picLocks noGrp="1"/>
          </p:cNvPicPr>
          <p:nvPr>
            <p:ph idx="1"/>
          </p:nvPr>
        </p:nvPicPr>
        <p:blipFill>
          <a:blip r:embed="rId3">
            <a:extLst>
              <a:ext uri="{28A0092B-C50C-407E-A947-70E740481C1C}">
                <a14:useLocalDpi xmlns:a14="http://schemas.microsoft.com/office/drawing/2010/main" val="0"/>
              </a:ext>
            </a:extLst>
          </a:blip>
          <a:stretch>
            <a:fillRect/>
          </a:stretch>
        </p:blipFill>
        <p:spPr bwMode="auto">
          <a:xfrm>
            <a:off x="5936974" y="2658100"/>
            <a:ext cx="3325724" cy="3881437"/>
          </a:xfrm>
          <a:prstGeom prst="rect">
            <a:avLst/>
          </a:prstGeom>
          <a:ln>
            <a:noFill/>
          </a:ln>
          <a:effectLst>
            <a:softEdge rad="112500"/>
          </a:effectLst>
        </p:spPr>
      </p:pic>
      <p:pic>
        <p:nvPicPr>
          <p:cNvPr id="6" name="Picture 5">
            <a:extLst>
              <a:ext uri="{FF2B5EF4-FFF2-40B4-BE49-F238E27FC236}">
                <a16:creationId xmlns:a16="http://schemas.microsoft.com/office/drawing/2014/main" id="{1FEDC947-F41B-4A4D-82A0-11B6DB5F1ED8}"/>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2194968" y="569843"/>
            <a:ext cx="3742006" cy="3051313"/>
          </a:xfrm>
          <a:prstGeom prst="rect">
            <a:avLst/>
          </a:prstGeom>
          <a:ln>
            <a:noFill/>
          </a:ln>
          <a:effectLst>
            <a:softEdge rad="112500"/>
          </a:effectLst>
        </p:spPr>
      </p:pic>
      <p:sp>
        <p:nvSpPr>
          <p:cNvPr id="7" name="Rectangle 6">
            <a:extLst>
              <a:ext uri="{FF2B5EF4-FFF2-40B4-BE49-F238E27FC236}">
                <a16:creationId xmlns:a16="http://schemas.microsoft.com/office/drawing/2014/main" id="{599FDED5-CDE8-44D8-9923-2AB2CE316CD8}"/>
              </a:ext>
            </a:extLst>
          </p:cNvPr>
          <p:cNvSpPr/>
          <p:nvPr/>
        </p:nvSpPr>
        <p:spPr>
          <a:xfrm>
            <a:off x="1868557" y="166517"/>
            <a:ext cx="4068417" cy="369332"/>
          </a:xfrm>
          <a:prstGeom prst="rect">
            <a:avLst/>
          </a:prstGeom>
        </p:spPr>
        <p:txBody>
          <a:bodyPr wrap="square">
            <a:spAutoFit/>
          </a:bodyPr>
          <a:lstStyle/>
          <a:p>
            <a:r>
              <a:rPr lang="en-US" b="1" dirty="0"/>
              <a:t>PICTURES OF THOSE REPATRIATED</a:t>
            </a:r>
            <a:endParaRPr lang="en-NG" b="1" dirty="0"/>
          </a:p>
        </p:txBody>
      </p:sp>
      <p:pic>
        <p:nvPicPr>
          <p:cNvPr id="8" name="Picture 3">
            <a:extLst>
              <a:ext uri="{FF2B5EF4-FFF2-40B4-BE49-F238E27FC236}">
                <a16:creationId xmlns:a16="http://schemas.microsoft.com/office/drawing/2014/main" id="{DC40B0BB-6540-485B-88A1-7B290B027D5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671819" y="5724941"/>
            <a:ext cx="1160898" cy="8965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848286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D74FA5C-31A4-47C9-B9DF-B4200ADC3FAD}"/>
              </a:ext>
            </a:extLst>
          </p:cNvPr>
          <p:cNvSpPr>
            <a:spLocks noGrp="1"/>
          </p:cNvSpPr>
          <p:nvPr>
            <p:ph idx="1"/>
          </p:nvPr>
        </p:nvSpPr>
        <p:spPr>
          <a:xfrm>
            <a:off x="677334" y="702366"/>
            <a:ext cx="8596668" cy="1630018"/>
          </a:xfrm>
        </p:spPr>
        <p:txBody>
          <a:bodyPr>
            <a:noAutofit/>
          </a:bodyPr>
          <a:lstStyle/>
          <a:p>
            <a:pPr marL="0" indent="0">
              <a:buNone/>
            </a:pPr>
            <a:r>
              <a:rPr lang="en-US" sz="2200" dirty="0"/>
              <a:t>Department with the effort of social worker has rendered Mental Health and Psycho-Social (MHPSS) service to five (5) traumatized, frustrated and depressed patients at hospital and clinic at Mubi and Yola respectively.</a:t>
            </a:r>
            <a:endParaRPr lang="en-NG" sz="2200" dirty="0"/>
          </a:p>
        </p:txBody>
      </p:sp>
      <p:sp>
        <p:nvSpPr>
          <p:cNvPr id="4" name="Content Placeholder 2">
            <a:extLst>
              <a:ext uri="{FF2B5EF4-FFF2-40B4-BE49-F238E27FC236}">
                <a16:creationId xmlns:a16="http://schemas.microsoft.com/office/drawing/2014/main" id="{0C912F0D-D004-4202-A95E-29B9A9AE4D7F}"/>
              </a:ext>
            </a:extLst>
          </p:cNvPr>
          <p:cNvSpPr txBox="1">
            <a:spLocks/>
          </p:cNvSpPr>
          <p:nvPr/>
        </p:nvSpPr>
        <p:spPr>
          <a:xfrm>
            <a:off x="677334" y="2888974"/>
            <a:ext cx="4968092" cy="540026"/>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en-US" sz="3200" b="1" dirty="0">
                <a:solidFill>
                  <a:schemeClr val="accent1"/>
                </a:solidFill>
              </a:rPr>
              <a:t>CARE FOR THE ELDERLY</a:t>
            </a:r>
            <a:endParaRPr lang="en-NG" sz="3200" dirty="0">
              <a:solidFill>
                <a:schemeClr val="accent1"/>
              </a:solidFill>
            </a:endParaRPr>
          </a:p>
        </p:txBody>
      </p:sp>
      <p:sp>
        <p:nvSpPr>
          <p:cNvPr id="5" name="Content Placeholder 2">
            <a:extLst>
              <a:ext uri="{FF2B5EF4-FFF2-40B4-BE49-F238E27FC236}">
                <a16:creationId xmlns:a16="http://schemas.microsoft.com/office/drawing/2014/main" id="{EDDBA560-3AED-48D5-9629-F2E75EE602B2}"/>
              </a:ext>
            </a:extLst>
          </p:cNvPr>
          <p:cNvSpPr txBox="1">
            <a:spLocks/>
          </p:cNvSpPr>
          <p:nvPr/>
        </p:nvSpPr>
        <p:spPr>
          <a:xfrm>
            <a:off x="677334" y="3697353"/>
            <a:ext cx="8901468" cy="2345638"/>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en-US" sz="2200" dirty="0"/>
              <a:t>The Ministry just celebrated the 2024 International Day for the older persons with presentation of gifts items at </a:t>
            </a:r>
            <a:r>
              <a:rPr lang="en-US" sz="2200" dirty="0" err="1"/>
              <a:t>Gidan</a:t>
            </a:r>
            <a:r>
              <a:rPr lang="en-US" sz="2200" dirty="0"/>
              <a:t> </a:t>
            </a:r>
            <a:r>
              <a:rPr lang="en-US" sz="2200" dirty="0" err="1"/>
              <a:t>tshofofi</a:t>
            </a:r>
            <a:r>
              <a:rPr lang="en-US" sz="2200" dirty="0"/>
              <a:t> in </a:t>
            </a:r>
            <a:r>
              <a:rPr lang="en-US" sz="2200" dirty="0" err="1"/>
              <a:t>Numan</a:t>
            </a:r>
            <a:r>
              <a:rPr lang="en-US" sz="2200" dirty="0"/>
              <a:t> Local Government Areas (LGAs) where thirty (30) people benefited. Also, at the women Development center Yola, where eighty beneficiaries including Persons with Disability (PWDs) benefited.</a:t>
            </a:r>
          </a:p>
          <a:p>
            <a:pPr marL="0" indent="0">
              <a:buNone/>
            </a:pPr>
            <a:endParaRPr lang="en-US" sz="2200" dirty="0"/>
          </a:p>
          <a:p>
            <a:pPr marL="0" indent="0">
              <a:buNone/>
            </a:pPr>
            <a:endParaRPr lang="en-NG" sz="2200" dirty="0"/>
          </a:p>
        </p:txBody>
      </p:sp>
      <p:pic>
        <p:nvPicPr>
          <p:cNvPr id="6" name="Picture 3">
            <a:extLst>
              <a:ext uri="{FF2B5EF4-FFF2-40B4-BE49-F238E27FC236}">
                <a16:creationId xmlns:a16="http://schemas.microsoft.com/office/drawing/2014/main" id="{7D7DB430-FC02-466C-BB94-4DDB80797F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73293" y="5632175"/>
            <a:ext cx="1160898" cy="8965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277303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9E57D6D4-9E30-4C9F-86C0-BE4F5E49D486}"/>
              </a:ext>
            </a:extLst>
          </p:cNvPr>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313453" y="967160"/>
            <a:ext cx="3357399" cy="5605186"/>
          </a:xfrm>
          <a:prstGeom prst="rect">
            <a:avLst/>
          </a:prstGeom>
          <a:ln>
            <a:noFill/>
          </a:ln>
          <a:effectLst>
            <a:softEdge rad="112500"/>
          </a:effectLst>
        </p:spPr>
      </p:pic>
      <p:pic>
        <p:nvPicPr>
          <p:cNvPr id="5" name="Picture 4">
            <a:extLst>
              <a:ext uri="{FF2B5EF4-FFF2-40B4-BE49-F238E27FC236}">
                <a16:creationId xmlns:a16="http://schemas.microsoft.com/office/drawing/2014/main" id="{98EF6B3B-C2B6-4E15-9A29-15C1A22B11D5}"/>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90122" y="914400"/>
            <a:ext cx="2822713" cy="5605186"/>
          </a:xfrm>
          <a:prstGeom prst="rect">
            <a:avLst/>
          </a:prstGeom>
          <a:ln>
            <a:noFill/>
          </a:ln>
          <a:effectLst>
            <a:softEdge rad="112500"/>
          </a:effectLst>
        </p:spPr>
      </p:pic>
      <p:pic>
        <p:nvPicPr>
          <p:cNvPr id="6" name="Picture 5">
            <a:extLst>
              <a:ext uri="{FF2B5EF4-FFF2-40B4-BE49-F238E27FC236}">
                <a16:creationId xmlns:a16="http://schemas.microsoft.com/office/drawing/2014/main" id="{75BFF0DC-E8A5-4513-BB5A-0F2C65F9BA99}"/>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58714" y="1120336"/>
            <a:ext cx="3006640" cy="5193313"/>
          </a:xfrm>
          <a:prstGeom prst="rect">
            <a:avLst/>
          </a:prstGeom>
          <a:ln>
            <a:noFill/>
          </a:ln>
          <a:effectLst>
            <a:softEdge rad="112500"/>
          </a:effectLst>
        </p:spPr>
      </p:pic>
      <p:sp>
        <p:nvSpPr>
          <p:cNvPr id="9" name="Rectangle 8">
            <a:extLst>
              <a:ext uri="{FF2B5EF4-FFF2-40B4-BE49-F238E27FC236}">
                <a16:creationId xmlns:a16="http://schemas.microsoft.com/office/drawing/2014/main" id="{5D2FC917-90E4-4BC9-9A00-41433FA26312}"/>
              </a:ext>
            </a:extLst>
          </p:cNvPr>
          <p:cNvSpPr/>
          <p:nvPr/>
        </p:nvSpPr>
        <p:spPr>
          <a:xfrm>
            <a:off x="1921565" y="320829"/>
            <a:ext cx="6149009" cy="369332"/>
          </a:xfrm>
          <a:prstGeom prst="rect">
            <a:avLst/>
          </a:prstGeom>
        </p:spPr>
        <p:txBody>
          <a:bodyPr wrap="square">
            <a:spAutoFit/>
          </a:bodyPr>
          <a:lstStyle/>
          <a:p>
            <a:r>
              <a:rPr lang="en-US" b="1" dirty="0"/>
              <a:t>INTERNATIONAL DAY FOR THE OLDER PERSONS, 2024</a:t>
            </a:r>
            <a:endParaRPr lang="en-NG" b="1" dirty="0"/>
          </a:p>
        </p:txBody>
      </p:sp>
      <p:pic>
        <p:nvPicPr>
          <p:cNvPr id="7" name="Picture 3">
            <a:extLst>
              <a:ext uri="{FF2B5EF4-FFF2-40B4-BE49-F238E27FC236}">
                <a16:creationId xmlns:a16="http://schemas.microsoft.com/office/drawing/2014/main" id="{97246D6B-9843-4BCC-9A8B-3F1F876B855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717649" y="5623027"/>
            <a:ext cx="1160898" cy="8965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39362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A28AC4-9122-4875-B300-E3479F26DB55}"/>
              </a:ext>
            </a:extLst>
          </p:cNvPr>
          <p:cNvSpPr>
            <a:spLocks noGrp="1"/>
          </p:cNvSpPr>
          <p:nvPr>
            <p:ph type="title"/>
          </p:nvPr>
        </p:nvSpPr>
        <p:spPr>
          <a:xfrm>
            <a:off x="677333" y="351184"/>
            <a:ext cx="6372823" cy="602973"/>
          </a:xfrm>
        </p:spPr>
        <p:txBody>
          <a:bodyPr>
            <a:normAutofit fontScale="90000"/>
          </a:bodyPr>
          <a:lstStyle/>
          <a:p>
            <a:r>
              <a:rPr lang="en-US" b="1" dirty="0"/>
              <a:t>SENSITIZATION ON DRUGS ABUSE</a:t>
            </a:r>
            <a:br>
              <a:rPr lang="en-NG" dirty="0"/>
            </a:br>
            <a:endParaRPr lang="en-NG" dirty="0"/>
          </a:p>
        </p:txBody>
      </p:sp>
      <p:sp>
        <p:nvSpPr>
          <p:cNvPr id="3" name="Content Placeholder 2">
            <a:extLst>
              <a:ext uri="{FF2B5EF4-FFF2-40B4-BE49-F238E27FC236}">
                <a16:creationId xmlns:a16="http://schemas.microsoft.com/office/drawing/2014/main" id="{841DB70E-F120-427C-9A2E-51FE9B19DB17}"/>
              </a:ext>
            </a:extLst>
          </p:cNvPr>
          <p:cNvSpPr>
            <a:spLocks noGrp="1"/>
          </p:cNvSpPr>
          <p:nvPr>
            <p:ph idx="1"/>
          </p:nvPr>
        </p:nvSpPr>
        <p:spPr>
          <a:xfrm>
            <a:off x="677334" y="954157"/>
            <a:ext cx="8596668" cy="1775791"/>
          </a:xfrm>
        </p:spPr>
        <p:txBody>
          <a:bodyPr/>
          <a:lstStyle/>
          <a:p>
            <a:r>
              <a:rPr lang="en-US" sz="2200" dirty="0"/>
              <a:t>Ministry engagement with stakeholders to join forces in addressing the rising concerns of drugs related issues across Adamawa State with a special focus on protecting the younger generation from the harmful effect of drugs misused. Aimed at sensitizing the public.</a:t>
            </a:r>
            <a:endParaRPr lang="en-NG" sz="2200" dirty="0"/>
          </a:p>
          <a:p>
            <a:endParaRPr lang="en-NG" dirty="0"/>
          </a:p>
        </p:txBody>
      </p:sp>
      <p:pic>
        <p:nvPicPr>
          <p:cNvPr id="4" name="Picture 3">
            <a:extLst>
              <a:ext uri="{FF2B5EF4-FFF2-40B4-BE49-F238E27FC236}">
                <a16:creationId xmlns:a16="http://schemas.microsoft.com/office/drawing/2014/main" id="{0E08C650-16EA-4289-A8F6-6E071F51B5A9}"/>
              </a:ext>
            </a:extLst>
          </p:cNvPr>
          <p:cNvPicPr/>
          <p:nvPr/>
        </p:nvPicPr>
        <p:blipFill>
          <a:blip r:embed="rId2"/>
          <a:stretch>
            <a:fillRect/>
          </a:stretch>
        </p:blipFill>
        <p:spPr>
          <a:xfrm>
            <a:off x="472012" y="2729948"/>
            <a:ext cx="2947049" cy="3776869"/>
          </a:xfrm>
          <a:prstGeom prst="rect">
            <a:avLst/>
          </a:prstGeom>
          <a:ln>
            <a:noFill/>
          </a:ln>
          <a:effectLst>
            <a:softEdge rad="112500"/>
          </a:effectLst>
        </p:spPr>
      </p:pic>
      <p:pic>
        <p:nvPicPr>
          <p:cNvPr id="5" name="Picture 4">
            <a:extLst>
              <a:ext uri="{FF2B5EF4-FFF2-40B4-BE49-F238E27FC236}">
                <a16:creationId xmlns:a16="http://schemas.microsoft.com/office/drawing/2014/main" id="{837E69A4-E56E-483E-B698-D5C472FB3109}"/>
              </a:ext>
            </a:extLst>
          </p:cNvPr>
          <p:cNvPicPr/>
          <p:nvPr/>
        </p:nvPicPr>
        <p:blipFill>
          <a:blip r:embed="rId3"/>
          <a:stretch>
            <a:fillRect/>
          </a:stretch>
        </p:blipFill>
        <p:spPr>
          <a:xfrm>
            <a:off x="3399483" y="2872410"/>
            <a:ext cx="2947048" cy="3564834"/>
          </a:xfrm>
          <a:prstGeom prst="rect">
            <a:avLst/>
          </a:prstGeom>
          <a:ln>
            <a:noFill/>
          </a:ln>
          <a:effectLst>
            <a:softEdge rad="112500"/>
          </a:effectLst>
        </p:spPr>
      </p:pic>
      <p:pic>
        <p:nvPicPr>
          <p:cNvPr id="6" name="Picture 5">
            <a:extLst>
              <a:ext uri="{FF2B5EF4-FFF2-40B4-BE49-F238E27FC236}">
                <a16:creationId xmlns:a16="http://schemas.microsoft.com/office/drawing/2014/main" id="{3AEA12EA-B249-4BC2-BAB0-EE17563DF125}"/>
              </a:ext>
            </a:extLst>
          </p:cNvPr>
          <p:cNvPicPr/>
          <p:nvPr/>
        </p:nvPicPr>
        <p:blipFill>
          <a:blip r:embed="rId4"/>
          <a:stretch>
            <a:fillRect/>
          </a:stretch>
        </p:blipFill>
        <p:spPr>
          <a:xfrm>
            <a:off x="6346531" y="2623930"/>
            <a:ext cx="3132793" cy="3882887"/>
          </a:xfrm>
          <a:prstGeom prst="rect">
            <a:avLst/>
          </a:prstGeom>
          <a:ln>
            <a:noFill/>
          </a:ln>
          <a:effectLst>
            <a:softEdge rad="112500"/>
          </a:effectLst>
        </p:spPr>
      </p:pic>
      <p:pic>
        <p:nvPicPr>
          <p:cNvPr id="7" name="Picture 3">
            <a:extLst>
              <a:ext uri="{FF2B5EF4-FFF2-40B4-BE49-F238E27FC236}">
                <a16:creationId xmlns:a16="http://schemas.microsoft.com/office/drawing/2014/main" id="{08CE4577-6B5D-4539-B154-23574ED0F6A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559090" y="5610258"/>
            <a:ext cx="1160898" cy="8965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949969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E152D2-21F7-4F46-BC9F-F284EE62DB28}"/>
              </a:ext>
            </a:extLst>
          </p:cNvPr>
          <p:cNvSpPr>
            <a:spLocks noGrp="1"/>
          </p:cNvSpPr>
          <p:nvPr>
            <p:ph type="title"/>
          </p:nvPr>
        </p:nvSpPr>
        <p:spPr>
          <a:xfrm>
            <a:off x="677334" y="609600"/>
            <a:ext cx="6147536" cy="558018"/>
          </a:xfrm>
        </p:spPr>
        <p:txBody>
          <a:bodyPr>
            <a:noAutofit/>
          </a:bodyPr>
          <a:lstStyle/>
          <a:p>
            <a:r>
              <a:rPr lang="en-US" sz="3200" b="1" dirty="0"/>
              <a:t>REHABILITATION DEPARTMENT</a:t>
            </a:r>
            <a:endParaRPr lang="en-NG" sz="3200" dirty="0"/>
          </a:p>
        </p:txBody>
      </p:sp>
      <p:sp>
        <p:nvSpPr>
          <p:cNvPr id="3" name="Content Placeholder 2">
            <a:extLst>
              <a:ext uri="{FF2B5EF4-FFF2-40B4-BE49-F238E27FC236}">
                <a16:creationId xmlns:a16="http://schemas.microsoft.com/office/drawing/2014/main" id="{3FA493B8-BB0B-4381-97BF-3DDB30A38BD8}"/>
              </a:ext>
            </a:extLst>
          </p:cNvPr>
          <p:cNvSpPr>
            <a:spLocks noGrp="1"/>
          </p:cNvSpPr>
          <p:nvPr>
            <p:ph idx="1"/>
          </p:nvPr>
        </p:nvSpPr>
        <p:spPr>
          <a:xfrm>
            <a:off x="397566" y="1167619"/>
            <a:ext cx="8984974" cy="5190978"/>
          </a:xfrm>
        </p:spPr>
        <p:txBody>
          <a:bodyPr>
            <a:normAutofit lnSpcReduction="10000"/>
          </a:bodyPr>
          <a:lstStyle/>
          <a:p>
            <a:pPr marL="0" indent="0" algn="just">
              <a:buNone/>
            </a:pPr>
            <a:r>
              <a:rPr lang="en-US" sz="2200" dirty="0"/>
              <a:t>The department is responsible for the following:-</a:t>
            </a:r>
            <a:endParaRPr lang="en-NG" sz="2200" dirty="0"/>
          </a:p>
          <a:p>
            <a:pPr lvl="0" algn="just"/>
            <a:r>
              <a:rPr lang="en-US" sz="2200" dirty="0"/>
              <a:t>Provision of Welfare Service/training of all categories of persons with disabilities to give them a sense of belonging.</a:t>
            </a:r>
            <a:endParaRPr lang="en-NG" sz="2200" dirty="0"/>
          </a:p>
          <a:p>
            <a:pPr lvl="0" algn="just"/>
            <a:r>
              <a:rPr lang="en-US" sz="2200" dirty="0"/>
              <a:t>Coordinate educational policies with other relevant MDA’s, Federal, State and non-governmental organizations with the aim of empowering the disable for self-reliance.</a:t>
            </a:r>
            <a:endParaRPr lang="en-NG" sz="2200" dirty="0"/>
          </a:p>
          <a:p>
            <a:pPr lvl="0" algn="just"/>
            <a:r>
              <a:rPr lang="en-US" sz="2200" dirty="0"/>
              <a:t>Public education towards understanding that there is ability in disability and that the disable people have equal rights to every opportunity like the able persons.</a:t>
            </a:r>
            <a:endParaRPr lang="en-NG" sz="2200" dirty="0"/>
          </a:p>
          <a:p>
            <a:pPr lvl="0" algn="just"/>
            <a:r>
              <a:rPr lang="en-US" sz="2200" dirty="0"/>
              <a:t>Representation on National Committee on Rehabilitation.</a:t>
            </a:r>
            <a:endParaRPr lang="en-NG" sz="2200" dirty="0"/>
          </a:p>
          <a:p>
            <a:pPr lvl="0" algn="just"/>
            <a:r>
              <a:rPr lang="en-US" sz="2200" dirty="0"/>
              <a:t>Counseling of the Physically Challenged persons</a:t>
            </a:r>
            <a:endParaRPr lang="en-NG" sz="2200" dirty="0"/>
          </a:p>
          <a:p>
            <a:pPr lvl="0" algn="just"/>
            <a:r>
              <a:rPr lang="en-US" sz="2200" dirty="0"/>
              <a:t>Exhibition of products produced by persons with disability at rehabilitation centers, trade fairs and International exhibitions.</a:t>
            </a:r>
            <a:endParaRPr lang="en-NG" sz="2200" dirty="0"/>
          </a:p>
          <a:p>
            <a:endParaRPr lang="en-NG" dirty="0"/>
          </a:p>
        </p:txBody>
      </p:sp>
      <p:pic>
        <p:nvPicPr>
          <p:cNvPr id="4" name="Picture 3">
            <a:extLst>
              <a:ext uri="{FF2B5EF4-FFF2-40B4-BE49-F238E27FC236}">
                <a16:creationId xmlns:a16="http://schemas.microsoft.com/office/drawing/2014/main" id="{F4E0B964-5074-4518-8A4E-E7287C9D9A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33537" y="5658679"/>
            <a:ext cx="1160898" cy="8965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13637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1F2BB4A-64DE-4ED0-BEE6-AC561DF148C3}"/>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9647" y="1111348"/>
            <a:ext cx="2578125" cy="4847492"/>
          </a:xfrm>
          <a:prstGeom prst="rect">
            <a:avLst/>
          </a:prstGeom>
          <a:ln>
            <a:noFill/>
          </a:ln>
          <a:effectLst>
            <a:softEdge rad="112500"/>
          </a:effectLst>
        </p:spPr>
      </p:pic>
      <p:pic>
        <p:nvPicPr>
          <p:cNvPr id="3" name="Picture 2">
            <a:extLst>
              <a:ext uri="{FF2B5EF4-FFF2-40B4-BE49-F238E27FC236}">
                <a16:creationId xmlns:a16="http://schemas.microsoft.com/office/drawing/2014/main" id="{A9B9D970-7815-4148-858D-B2CCE7F4044B}"/>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32798" y="1005254"/>
            <a:ext cx="2578125" cy="4847492"/>
          </a:xfrm>
          <a:prstGeom prst="rect">
            <a:avLst/>
          </a:prstGeom>
          <a:ln>
            <a:noFill/>
          </a:ln>
          <a:effectLst>
            <a:softEdge rad="112500"/>
          </a:effectLst>
        </p:spPr>
      </p:pic>
      <p:pic>
        <p:nvPicPr>
          <p:cNvPr id="4" name="Picture 3">
            <a:extLst>
              <a:ext uri="{FF2B5EF4-FFF2-40B4-BE49-F238E27FC236}">
                <a16:creationId xmlns:a16="http://schemas.microsoft.com/office/drawing/2014/main" id="{4F83929F-90E9-4D2D-A04D-5FB4B09A7049}"/>
              </a:ext>
            </a:extLst>
          </p:cNvPr>
          <p:cNvPicPr/>
          <p:nvPr/>
        </p:nvPicPr>
        <p:blipFill>
          <a:blip r:embed="rId4"/>
          <a:stretch>
            <a:fillRect/>
          </a:stretch>
        </p:blipFill>
        <p:spPr>
          <a:xfrm>
            <a:off x="7165949" y="959534"/>
            <a:ext cx="2428217" cy="4847491"/>
          </a:xfrm>
          <a:prstGeom prst="rect">
            <a:avLst/>
          </a:prstGeom>
          <a:ln>
            <a:noFill/>
          </a:ln>
          <a:effectLst>
            <a:softEdge rad="112500"/>
          </a:effectLst>
        </p:spPr>
      </p:pic>
      <p:sp>
        <p:nvSpPr>
          <p:cNvPr id="7" name="Rectangle 6">
            <a:extLst>
              <a:ext uri="{FF2B5EF4-FFF2-40B4-BE49-F238E27FC236}">
                <a16:creationId xmlns:a16="http://schemas.microsoft.com/office/drawing/2014/main" id="{34613091-A4F7-417E-871F-3CD1A4EEB453}"/>
              </a:ext>
            </a:extLst>
          </p:cNvPr>
          <p:cNvSpPr/>
          <p:nvPr/>
        </p:nvSpPr>
        <p:spPr>
          <a:xfrm>
            <a:off x="2531165" y="388593"/>
            <a:ext cx="5425291" cy="369332"/>
          </a:xfrm>
          <a:prstGeom prst="rect">
            <a:avLst/>
          </a:prstGeom>
        </p:spPr>
        <p:txBody>
          <a:bodyPr wrap="square">
            <a:spAutoFit/>
          </a:bodyPr>
          <a:lstStyle/>
          <a:p>
            <a:r>
              <a:rPr lang="en-US" b="1" dirty="0"/>
              <a:t>PHYSICAL CHALLENGE PERSONS ON TRAINING</a:t>
            </a:r>
            <a:endParaRPr lang="en-NG" b="1" dirty="0"/>
          </a:p>
        </p:txBody>
      </p:sp>
      <p:pic>
        <p:nvPicPr>
          <p:cNvPr id="6" name="Picture 3">
            <a:extLst>
              <a:ext uri="{FF2B5EF4-FFF2-40B4-BE49-F238E27FC236}">
                <a16:creationId xmlns:a16="http://schemas.microsoft.com/office/drawing/2014/main" id="{A0343576-31AF-43F7-ABBF-93034D4965B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686545" y="5645427"/>
            <a:ext cx="1160898" cy="8965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750341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C50F06-8D2A-4076-93BB-AFB35DEE4107}"/>
              </a:ext>
            </a:extLst>
          </p:cNvPr>
          <p:cNvSpPr>
            <a:spLocks noGrp="1"/>
          </p:cNvSpPr>
          <p:nvPr>
            <p:ph type="title"/>
          </p:nvPr>
        </p:nvSpPr>
        <p:spPr>
          <a:xfrm>
            <a:off x="677333" y="331304"/>
            <a:ext cx="2715223" cy="569844"/>
          </a:xfrm>
        </p:spPr>
        <p:txBody>
          <a:bodyPr>
            <a:normAutofit fontScale="90000"/>
          </a:bodyPr>
          <a:lstStyle/>
          <a:p>
            <a:r>
              <a:rPr lang="en-US" sz="3200" b="1" dirty="0"/>
              <a:t>CHALLENGES </a:t>
            </a:r>
            <a:endParaRPr lang="en-NG" sz="3200" dirty="0"/>
          </a:p>
        </p:txBody>
      </p:sp>
      <p:sp>
        <p:nvSpPr>
          <p:cNvPr id="3" name="Content Placeholder 2">
            <a:extLst>
              <a:ext uri="{FF2B5EF4-FFF2-40B4-BE49-F238E27FC236}">
                <a16:creationId xmlns:a16="http://schemas.microsoft.com/office/drawing/2014/main" id="{B61A72D2-223A-4696-AC4C-1C0D90296827}"/>
              </a:ext>
            </a:extLst>
          </p:cNvPr>
          <p:cNvSpPr>
            <a:spLocks noGrp="1"/>
          </p:cNvSpPr>
          <p:nvPr>
            <p:ph idx="1"/>
          </p:nvPr>
        </p:nvSpPr>
        <p:spPr>
          <a:xfrm>
            <a:off x="437322" y="1069145"/>
            <a:ext cx="8905461" cy="5331655"/>
          </a:xfrm>
        </p:spPr>
        <p:txBody>
          <a:bodyPr>
            <a:normAutofit fontScale="92500" lnSpcReduction="10000"/>
          </a:bodyPr>
          <a:lstStyle/>
          <a:p>
            <a:pPr lvl="0" algn="just"/>
            <a:r>
              <a:rPr lang="en-US" sz="2600" dirty="0"/>
              <a:t>Lack of adequate funding for payment of mental health psychosocial support (MHPSS) volunteers.</a:t>
            </a:r>
            <a:endParaRPr lang="en-NG" sz="2600" dirty="0"/>
          </a:p>
          <a:p>
            <a:pPr lvl="0" algn="just"/>
            <a:r>
              <a:rPr lang="en-US" sz="2600" dirty="0"/>
              <a:t>All the women and girls safe spaces need renovation and the </a:t>
            </a:r>
            <a:r>
              <a:rPr lang="en-US" sz="2600" dirty="0" err="1"/>
              <a:t>centre</a:t>
            </a:r>
            <a:r>
              <a:rPr lang="en-US" sz="2600" dirty="0"/>
              <a:t> need to be connected with national grid TCN.</a:t>
            </a:r>
            <a:endParaRPr lang="en-NG" sz="2600" dirty="0"/>
          </a:p>
          <a:p>
            <a:pPr lvl="0" algn="just"/>
            <a:r>
              <a:rPr lang="en-US" sz="2600" dirty="0"/>
              <a:t>Lack of startup pack or grant for women and girls to start business.</a:t>
            </a:r>
            <a:endParaRPr lang="en-NG" sz="2600" dirty="0"/>
          </a:p>
          <a:p>
            <a:pPr lvl="0" algn="just"/>
            <a:r>
              <a:rPr lang="en-US" sz="2600" dirty="0"/>
              <a:t>Lack of skills acquisition material to women and girls at the safe space </a:t>
            </a:r>
            <a:r>
              <a:rPr lang="en-US" sz="2600" dirty="0" err="1"/>
              <a:t>centres</a:t>
            </a:r>
            <a:r>
              <a:rPr lang="en-US" sz="2600" dirty="0"/>
              <a:t>.</a:t>
            </a:r>
            <a:endParaRPr lang="en-NG" sz="2600" dirty="0"/>
          </a:p>
          <a:p>
            <a:pPr lvl="0" algn="just"/>
            <a:r>
              <a:rPr lang="en-US" sz="2600" dirty="0"/>
              <a:t>Lack of vehicle for awareness/sensitization.</a:t>
            </a:r>
            <a:endParaRPr lang="en-NG" sz="2600" dirty="0"/>
          </a:p>
          <a:p>
            <a:pPr lvl="0" algn="just"/>
            <a:r>
              <a:rPr lang="en-US" sz="2600" dirty="0"/>
              <a:t>Remand Homes in Michika, Mubi and </a:t>
            </a:r>
            <a:r>
              <a:rPr lang="en-US" sz="2600" dirty="0" err="1"/>
              <a:t>Ganye</a:t>
            </a:r>
            <a:r>
              <a:rPr lang="en-US" sz="2600" dirty="0"/>
              <a:t> need to be renovated.</a:t>
            </a:r>
            <a:endParaRPr lang="en-NG" sz="2600" dirty="0"/>
          </a:p>
          <a:p>
            <a:pPr lvl="0" algn="just"/>
            <a:r>
              <a:rPr lang="en-US" sz="2600" dirty="0"/>
              <a:t>Lack of vehicle for transporting of inmate from Remand Home to courts and hospital.</a:t>
            </a:r>
            <a:endParaRPr lang="en-NG" sz="2600" dirty="0"/>
          </a:p>
          <a:p>
            <a:pPr marL="0" indent="0">
              <a:buNone/>
            </a:pPr>
            <a:endParaRPr lang="en-NG" dirty="0"/>
          </a:p>
        </p:txBody>
      </p:sp>
      <p:pic>
        <p:nvPicPr>
          <p:cNvPr id="4" name="Picture 3">
            <a:extLst>
              <a:ext uri="{FF2B5EF4-FFF2-40B4-BE49-F238E27FC236}">
                <a16:creationId xmlns:a16="http://schemas.microsoft.com/office/drawing/2014/main" id="{AE147A3A-4998-49EB-8F88-3358DEC5CA9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26302" y="5724940"/>
            <a:ext cx="1160898" cy="8965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611175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D7D7100-C5A5-4441-99B7-A7871BBE3ADF}"/>
              </a:ext>
            </a:extLst>
          </p:cNvPr>
          <p:cNvSpPr>
            <a:spLocks noGrp="1"/>
          </p:cNvSpPr>
          <p:nvPr>
            <p:ph idx="1"/>
          </p:nvPr>
        </p:nvSpPr>
        <p:spPr>
          <a:xfrm>
            <a:off x="371062" y="450166"/>
            <a:ext cx="8984974" cy="6300438"/>
          </a:xfrm>
        </p:spPr>
        <p:txBody>
          <a:bodyPr>
            <a:normAutofit fontScale="92500"/>
          </a:bodyPr>
          <a:lstStyle/>
          <a:p>
            <a:pPr lvl="0" algn="just"/>
            <a:r>
              <a:rPr lang="en-US" sz="2400" dirty="0"/>
              <a:t>Lack of office accommodation for area social welfare officers across twenty-one (21) Local Government Areas (LGAs).</a:t>
            </a:r>
            <a:endParaRPr lang="en-NG" sz="2400" dirty="0"/>
          </a:p>
          <a:p>
            <a:pPr lvl="0" algn="just"/>
            <a:r>
              <a:rPr lang="en-US" sz="2400" dirty="0"/>
              <a:t>Inadequate staff across the twenty-one (21) Local Government Areas (LGAs).</a:t>
            </a:r>
            <a:endParaRPr lang="en-NG" sz="2400" dirty="0"/>
          </a:p>
          <a:p>
            <a:pPr lvl="0" algn="just"/>
            <a:r>
              <a:rPr lang="en-US" sz="2400" dirty="0"/>
              <a:t>Dilapidated Building structure</a:t>
            </a:r>
            <a:r>
              <a:rPr lang="en-US" sz="2400" b="1" dirty="0"/>
              <a:t> </a:t>
            </a:r>
            <a:r>
              <a:rPr lang="en-US" sz="2400" dirty="0"/>
              <a:t>Blown off roofs, destroyed 		working materials </a:t>
            </a:r>
            <a:r>
              <a:rPr lang="en-US" sz="2400" dirty="0" err="1"/>
              <a:t>e.g</a:t>
            </a:r>
            <a:r>
              <a:rPr lang="en-US" sz="2400" dirty="0"/>
              <a:t> frames of different sizes; chairs; table and window of the building were destroyed at the Blind workshops.</a:t>
            </a:r>
            <a:endParaRPr lang="en-NG" sz="2400" dirty="0"/>
          </a:p>
          <a:p>
            <a:pPr lvl="0" algn="just"/>
            <a:r>
              <a:rPr lang="en-US" sz="2400" dirty="0"/>
              <a:t>Dilapidated Equipment</a:t>
            </a:r>
            <a:r>
              <a:rPr lang="en-US" sz="2400" b="1" dirty="0"/>
              <a:t> </a:t>
            </a:r>
            <a:r>
              <a:rPr lang="en-US" sz="2400" dirty="0"/>
              <a:t>the equipment needed for production in the centers were destroyed by heavy rain and can no longer be useful </a:t>
            </a:r>
            <a:r>
              <a:rPr lang="en-US" sz="2400" dirty="0" err="1"/>
              <a:t>e.g</a:t>
            </a:r>
            <a:r>
              <a:rPr lang="en-US" sz="2400" dirty="0"/>
              <a:t> rime for doormats, carpets of different sizes and computer stands at the Blind workshops.</a:t>
            </a:r>
            <a:endParaRPr lang="en-NG" sz="2400" dirty="0"/>
          </a:p>
          <a:p>
            <a:pPr lvl="0" algn="just"/>
            <a:r>
              <a:rPr lang="en-US" sz="2400" dirty="0"/>
              <a:t>Lack of instructors for ICT training.</a:t>
            </a:r>
            <a:endParaRPr lang="en-NG" sz="2400" dirty="0"/>
          </a:p>
          <a:p>
            <a:pPr lvl="0" algn="just"/>
            <a:r>
              <a:rPr lang="en-US" sz="2400" dirty="0"/>
              <a:t>Most of the computer are out dated. </a:t>
            </a:r>
            <a:endParaRPr lang="en-NG" sz="2400" dirty="0"/>
          </a:p>
          <a:p>
            <a:pPr lvl="0" algn="just"/>
            <a:r>
              <a:rPr lang="en-US" sz="2400" dirty="0"/>
              <a:t>Ministry’s running cost is inadequate to serve the need at orphanage and remand home due to high cost of consumables.</a:t>
            </a:r>
            <a:endParaRPr lang="en-NG" sz="2400" dirty="0"/>
          </a:p>
          <a:p>
            <a:endParaRPr lang="en-NG" dirty="0"/>
          </a:p>
        </p:txBody>
      </p:sp>
      <p:pic>
        <p:nvPicPr>
          <p:cNvPr id="4" name="Picture 3">
            <a:extLst>
              <a:ext uri="{FF2B5EF4-FFF2-40B4-BE49-F238E27FC236}">
                <a16:creationId xmlns:a16="http://schemas.microsoft.com/office/drawing/2014/main" id="{20A1FE92-5502-4C21-AE9F-DDDE77A8AE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2806" y="5854045"/>
            <a:ext cx="1160898" cy="8965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15652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30B9FD-616D-43C2-B4B8-2054800EEC10}"/>
              </a:ext>
            </a:extLst>
          </p:cNvPr>
          <p:cNvSpPr>
            <a:spLocks noGrp="1"/>
          </p:cNvSpPr>
          <p:nvPr>
            <p:ph type="title"/>
          </p:nvPr>
        </p:nvSpPr>
        <p:spPr>
          <a:xfrm>
            <a:off x="677332" y="967410"/>
            <a:ext cx="8426909" cy="722244"/>
          </a:xfrm>
        </p:spPr>
        <p:txBody>
          <a:bodyPr>
            <a:normAutofit/>
          </a:bodyPr>
          <a:lstStyle/>
          <a:p>
            <a:pPr algn="ctr"/>
            <a:r>
              <a:rPr lang="en-US" sz="3200" b="1" dirty="0"/>
              <a:t>SCOPE/OBJECTIVES OF THE MINISTRY</a:t>
            </a:r>
            <a:endParaRPr lang="en-NG" sz="3200" dirty="0"/>
          </a:p>
        </p:txBody>
      </p:sp>
      <p:sp>
        <p:nvSpPr>
          <p:cNvPr id="3" name="Content Placeholder 2">
            <a:extLst>
              <a:ext uri="{FF2B5EF4-FFF2-40B4-BE49-F238E27FC236}">
                <a16:creationId xmlns:a16="http://schemas.microsoft.com/office/drawing/2014/main" id="{9190DF0C-5702-4E51-B544-5ADD3E8B4339}"/>
              </a:ext>
            </a:extLst>
          </p:cNvPr>
          <p:cNvSpPr>
            <a:spLocks noGrp="1"/>
          </p:cNvSpPr>
          <p:nvPr>
            <p:ph idx="1"/>
          </p:nvPr>
        </p:nvSpPr>
        <p:spPr>
          <a:xfrm>
            <a:off x="120005" y="1987826"/>
            <a:ext cx="9541565" cy="3180521"/>
          </a:xfrm>
        </p:spPr>
        <p:txBody>
          <a:bodyPr>
            <a:normAutofit/>
          </a:bodyPr>
          <a:lstStyle/>
          <a:p>
            <a:pPr algn="just"/>
            <a:r>
              <a:rPr lang="en-US" sz="2400" dirty="0"/>
              <a:t>The role of the Ministry is to developed policies and to ensure the delivery of a range of social welfare services aim at providing equitable and sustainable improvement in the quality of life of all citizens of our society through skills acquisitions, common needs such as education, morals and physical needs. Others are to provide psycho-social supports </a:t>
            </a:r>
            <a:r>
              <a:rPr lang="en-US" sz="2400" dirty="0" err="1"/>
              <a:t>programmes</a:t>
            </a:r>
            <a:r>
              <a:rPr lang="en-US" sz="2400" dirty="0"/>
              <a:t> to especially the vulnerable i.e. (the aged, women, children and people living with disability).</a:t>
            </a:r>
            <a:endParaRPr lang="en-NG" sz="2400" dirty="0"/>
          </a:p>
          <a:p>
            <a:endParaRPr lang="en-GB" dirty="0"/>
          </a:p>
          <a:p>
            <a:endParaRPr lang="en-GB" dirty="0"/>
          </a:p>
          <a:p>
            <a:pPr marL="0" indent="0">
              <a:buNone/>
            </a:pPr>
            <a:endParaRPr lang="en-NG" dirty="0"/>
          </a:p>
        </p:txBody>
      </p:sp>
      <p:pic>
        <p:nvPicPr>
          <p:cNvPr id="4" name="Picture 3">
            <a:extLst>
              <a:ext uri="{FF2B5EF4-FFF2-40B4-BE49-F238E27FC236}">
                <a16:creationId xmlns:a16="http://schemas.microsoft.com/office/drawing/2014/main" id="{271DB5D9-7F5B-4691-B86D-88B5E30FF3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13049" y="5804453"/>
            <a:ext cx="1160898" cy="8965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882554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90E016-F477-431A-B69B-8EB57799262A}"/>
              </a:ext>
            </a:extLst>
          </p:cNvPr>
          <p:cNvSpPr>
            <a:spLocks noGrp="1"/>
          </p:cNvSpPr>
          <p:nvPr>
            <p:ph type="title"/>
          </p:nvPr>
        </p:nvSpPr>
        <p:spPr>
          <a:xfrm>
            <a:off x="677333" y="490330"/>
            <a:ext cx="3669379" cy="578815"/>
          </a:xfrm>
        </p:spPr>
        <p:txBody>
          <a:bodyPr>
            <a:noAutofit/>
          </a:bodyPr>
          <a:lstStyle/>
          <a:p>
            <a:r>
              <a:rPr lang="en-US" sz="3200" b="1" dirty="0"/>
              <a:t>WAY FORWARD</a:t>
            </a:r>
            <a:endParaRPr lang="en-NG" sz="3200" dirty="0"/>
          </a:p>
        </p:txBody>
      </p:sp>
      <p:sp>
        <p:nvSpPr>
          <p:cNvPr id="3" name="Content Placeholder 2">
            <a:extLst>
              <a:ext uri="{FF2B5EF4-FFF2-40B4-BE49-F238E27FC236}">
                <a16:creationId xmlns:a16="http://schemas.microsoft.com/office/drawing/2014/main" id="{B4708290-6F9E-4509-B84F-9B4FFDD823AF}"/>
              </a:ext>
            </a:extLst>
          </p:cNvPr>
          <p:cNvSpPr>
            <a:spLocks noGrp="1"/>
          </p:cNvSpPr>
          <p:nvPr>
            <p:ph idx="1"/>
          </p:nvPr>
        </p:nvSpPr>
        <p:spPr>
          <a:xfrm>
            <a:off x="410817" y="1069145"/>
            <a:ext cx="8865705" cy="5401993"/>
          </a:xfrm>
        </p:spPr>
        <p:txBody>
          <a:bodyPr/>
          <a:lstStyle/>
          <a:p>
            <a:pPr lvl="0"/>
            <a:r>
              <a:rPr lang="en-US" sz="2200" dirty="0"/>
              <a:t>Government should capture the payment of MHPSS Volunteers on the Ministry’s budget.</a:t>
            </a:r>
            <a:endParaRPr lang="en-NG" sz="2200" dirty="0"/>
          </a:p>
          <a:p>
            <a:pPr lvl="0"/>
            <a:r>
              <a:rPr lang="en-US" sz="2200" dirty="0"/>
              <a:t>Women and girls safe space centers need to be connected with YEDC.</a:t>
            </a:r>
            <a:endParaRPr lang="en-NG" sz="2200" dirty="0"/>
          </a:p>
          <a:p>
            <a:pPr lvl="0"/>
            <a:r>
              <a:rPr lang="en-US" sz="2200" dirty="0"/>
              <a:t>Women that are being trained in various skills need to be given start up pack or grants to start business.</a:t>
            </a:r>
            <a:endParaRPr lang="en-NG" sz="2200" dirty="0"/>
          </a:p>
          <a:p>
            <a:pPr lvl="0"/>
            <a:r>
              <a:rPr lang="en-US" sz="2200" dirty="0"/>
              <a:t>Sensitization and awareness creation on women to be self-reliant need to be conducted.</a:t>
            </a:r>
            <a:endParaRPr lang="en-NG" sz="2200" dirty="0"/>
          </a:p>
          <a:p>
            <a:pPr lvl="0"/>
            <a:r>
              <a:rPr lang="en-US" sz="2200" b="1" dirty="0"/>
              <a:t>T</a:t>
            </a:r>
            <a:r>
              <a:rPr lang="en-US" sz="2200" dirty="0"/>
              <a:t>here is need for more training and capacity building for physically challenges to stop street begging.</a:t>
            </a:r>
            <a:endParaRPr lang="en-NG" sz="2200" dirty="0"/>
          </a:p>
          <a:p>
            <a:pPr lvl="0"/>
            <a:r>
              <a:rPr lang="en-US" sz="2200" dirty="0"/>
              <a:t>Government should continue to sensitize the public, stakeholders and the community and even the media on how to handle the disabled to avoid stigmatization.</a:t>
            </a:r>
            <a:endParaRPr lang="en-NG" sz="2200" dirty="0"/>
          </a:p>
          <a:p>
            <a:endParaRPr lang="en-NG" dirty="0"/>
          </a:p>
        </p:txBody>
      </p:sp>
      <p:pic>
        <p:nvPicPr>
          <p:cNvPr id="4" name="Picture 3">
            <a:extLst>
              <a:ext uri="{FF2B5EF4-FFF2-40B4-BE49-F238E27FC236}">
                <a16:creationId xmlns:a16="http://schemas.microsoft.com/office/drawing/2014/main" id="{A71DE0B2-FE6F-4F16-9C37-C494E45411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26302" y="5791201"/>
            <a:ext cx="1160898" cy="8965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101406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B7DF9B-9945-4A57-8EDB-B8C985259B6C}"/>
              </a:ext>
            </a:extLst>
          </p:cNvPr>
          <p:cNvSpPr>
            <a:spLocks noGrp="1"/>
          </p:cNvSpPr>
          <p:nvPr>
            <p:ph idx="1"/>
          </p:nvPr>
        </p:nvSpPr>
        <p:spPr>
          <a:xfrm>
            <a:off x="371062" y="1364972"/>
            <a:ext cx="9037982" cy="4611757"/>
          </a:xfrm>
        </p:spPr>
        <p:txBody>
          <a:bodyPr/>
          <a:lstStyle/>
          <a:p>
            <a:pPr lvl="0"/>
            <a:r>
              <a:rPr lang="en-US" sz="2200" dirty="0"/>
              <a:t>There should be policy and </a:t>
            </a:r>
            <a:r>
              <a:rPr lang="en-US" sz="2200" dirty="0" err="1"/>
              <a:t>programme</a:t>
            </a:r>
            <a:r>
              <a:rPr lang="en-US" sz="2200" dirty="0"/>
              <a:t> that will ensure gender fairness and equal opportunity and inclusion in all activities.</a:t>
            </a:r>
            <a:endParaRPr lang="en-NG" sz="2200" dirty="0"/>
          </a:p>
          <a:p>
            <a:pPr lvl="0"/>
            <a:r>
              <a:rPr lang="en-US" sz="2200" dirty="0"/>
              <a:t>Government should make provision of rams and rails for easily accessibility to government structure and other public places by persons with disabilities.</a:t>
            </a:r>
            <a:endParaRPr lang="en-NG" sz="2200" dirty="0"/>
          </a:p>
          <a:p>
            <a:pPr lvl="0"/>
            <a:r>
              <a:rPr lang="en-US" sz="2200" dirty="0"/>
              <a:t>People with disability should be included in decision making in the society to have sense of belonging. </a:t>
            </a:r>
            <a:endParaRPr lang="en-NG" sz="2200" dirty="0"/>
          </a:p>
          <a:p>
            <a:pPr lvl="0"/>
            <a:r>
              <a:rPr lang="en-US" sz="2200" dirty="0"/>
              <a:t>Need for upward review of Ministry’s running cost to cater for need of children at the Orphanage and Remand Home.</a:t>
            </a:r>
            <a:endParaRPr lang="en-NG" sz="2200" dirty="0"/>
          </a:p>
          <a:p>
            <a:pPr lvl="0"/>
            <a:r>
              <a:rPr lang="en-US" sz="2200" dirty="0"/>
              <a:t>Need to permanent the daily rated nannies at the orphanage and to employ more and to allow for shite in there duties.</a:t>
            </a:r>
            <a:endParaRPr lang="en-NG" sz="2200" dirty="0"/>
          </a:p>
          <a:p>
            <a:endParaRPr lang="en-NG" dirty="0"/>
          </a:p>
        </p:txBody>
      </p:sp>
      <p:pic>
        <p:nvPicPr>
          <p:cNvPr id="4" name="Picture 3">
            <a:extLst>
              <a:ext uri="{FF2B5EF4-FFF2-40B4-BE49-F238E27FC236}">
                <a16:creationId xmlns:a16="http://schemas.microsoft.com/office/drawing/2014/main" id="{4D3B9F22-DE2D-4698-B687-2FF10721CE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0041" y="5645427"/>
            <a:ext cx="1160898" cy="8965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945160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9528F3-F054-41DC-9A0C-D06BC00717DD}"/>
              </a:ext>
            </a:extLst>
          </p:cNvPr>
          <p:cNvSpPr>
            <a:spLocks noGrp="1"/>
          </p:cNvSpPr>
          <p:nvPr>
            <p:ph type="title"/>
          </p:nvPr>
        </p:nvSpPr>
        <p:spPr>
          <a:xfrm>
            <a:off x="304800" y="609600"/>
            <a:ext cx="8969202" cy="614289"/>
          </a:xfrm>
        </p:spPr>
        <p:txBody>
          <a:bodyPr>
            <a:normAutofit fontScale="90000"/>
          </a:bodyPr>
          <a:lstStyle/>
          <a:p>
            <a:pPr algn="ctr"/>
            <a:r>
              <a:rPr lang="en-US" b="1" dirty="0"/>
              <a:t>MINISTRY PROJECTION FOR NEXT YEAR, 2025</a:t>
            </a:r>
            <a:br>
              <a:rPr lang="en-NG" dirty="0"/>
            </a:br>
            <a:endParaRPr lang="en-NG" dirty="0"/>
          </a:p>
        </p:txBody>
      </p:sp>
      <p:sp>
        <p:nvSpPr>
          <p:cNvPr id="3" name="Content Placeholder 2">
            <a:extLst>
              <a:ext uri="{FF2B5EF4-FFF2-40B4-BE49-F238E27FC236}">
                <a16:creationId xmlns:a16="http://schemas.microsoft.com/office/drawing/2014/main" id="{E7C8F983-E917-41B9-A467-15EA06EDAD7F}"/>
              </a:ext>
            </a:extLst>
          </p:cNvPr>
          <p:cNvSpPr>
            <a:spLocks noGrp="1"/>
          </p:cNvSpPr>
          <p:nvPr>
            <p:ph idx="1"/>
          </p:nvPr>
        </p:nvSpPr>
        <p:spPr>
          <a:xfrm>
            <a:off x="677334" y="1404731"/>
            <a:ext cx="8596668" cy="4636632"/>
          </a:xfrm>
        </p:spPr>
        <p:txBody>
          <a:bodyPr/>
          <a:lstStyle/>
          <a:p>
            <a:pPr lvl="0"/>
            <a:r>
              <a:rPr lang="en-US" sz="2200" dirty="0"/>
              <a:t>To see a caring and integrated system that will facilitate human development.</a:t>
            </a:r>
            <a:endParaRPr lang="en-NG" sz="2200" dirty="0"/>
          </a:p>
          <a:p>
            <a:pPr lvl="0"/>
            <a:r>
              <a:rPr lang="en-US" sz="2200" dirty="0"/>
              <a:t>To see an improvement in the quality of life of the people of Adamawa State.</a:t>
            </a:r>
            <a:endParaRPr lang="en-NG" sz="2200" dirty="0"/>
          </a:p>
          <a:p>
            <a:pPr lvl="0"/>
            <a:r>
              <a:rPr lang="en-US" sz="2200" dirty="0"/>
              <a:t>To see that the level of poverty is reduce especially among the vulnerable, i.e. the aged, women and children and people with disability.</a:t>
            </a:r>
            <a:endParaRPr lang="en-NG" sz="2200" dirty="0"/>
          </a:p>
          <a:p>
            <a:pPr lvl="0"/>
            <a:r>
              <a:rPr lang="en-US" sz="2200" dirty="0"/>
              <a:t>To see an enabling environment for a sustainable partnership with those who are committed to building a caring Adamawa State for growth and development.</a:t>
            </a:r>
            <a:endParaRPr lang="en-NG" sz="2200" dirty="0"/>
          </a:p>
          <a:p>
            <a:endParaRPr lang="en-NG" dirty="0"/>
          </a:p>
        </p:txBody>
      </p:sp>
      <p:pic>
        <p:nvPicPr>
          <p:cNvPr id="4" name="Picture 3">
            <a:extLst>
              <a:ext uri="{FF2B5EF4-FFF2-40B4-BE49-F238E27FC236}">
                <a16:creationId xmlns:a16="http://schemas.microsoft.com/office/drawing/2014/main" id="{48B0E7D5-BFFC-47BB-BA12-39965161EC4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05815" y="5791201"/>
            <a:ext cx="1160898" cy="8965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913027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E576B6-3844-424A-BBF9-55C064CAF99E}"/>
              </a:ext>
            </a:extLst>
          </p:cNvPr>
          <p:cNvSpPr>
            <a:spLocks noGrp="1"/>
          </p:cNvSpPr>
          <p:nvPr>
            <p:ph type="title"/>
          </p:nvPr>
        </p:nvSpPr>
        <p:spPr>
          <a:xfrm>
            <a:off x="677334" y="2398644"/>
            <a:ext cx="8596668" cy="1577009"/>
          </a:xfrm>
        </p:spPr>
        <p:txBody>
          <a:bodyPr>
            <a:normAutofit/>
          </a:bodyPr>
          <a:lstStyle/>
          <a:p>
            <a:pPr algn="ctr"/>
            <a:r>
              <a:rPr lang="en-GB" sz="9600" dirty="0"/>
              <a:t>THANK YOU</a:t>
            </a:r>
            <a:endParaRPr lang="en-NG" sz="13800" b="1" dirty="0"/>
          </a:p>
        </p:txBody>
      </p:sp>
      <p:pic>
        <p:nvPicPr>
          <p:cNvPr id="3" name="Picture 3">
            <a:extLst>
              <a:ext uri="{FF2B5EF4-FFF2-40B4-BE49-F238E27FC236}">
                <a16:creationId xmlns:a16="http://schemas.microsoft.com/office/drawing/2014/main" id="{3591F815-1C66-4656-B4D9-7132B6F7E7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8580" y="5817705"/>
            <a:ext cx="1160898" cy="8965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551297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E2EF78-8E5B-47EB-8BBE-F1F45B00049D}"/>
              </a:ext>
            </a:extLst>
          </p:cNvPr>
          <p:cNvSpPr>
            <a:spLocks noGrp="1"/>
          </p:cNvSpPr>
          <p:nvPr>
            <p:ph type="title"/>
          </p:nvPr>
        </p:nvSpPr>
        <p:spPr>
          <a:xfrm>
            <a:off x="717091" y="1033669"/>
            <a:ext cx="8596668" cy="755374"/>
          </a:xfrm>
        </p:spPr>
        <p:txBody>
          <a:bodyPr>
            <a:normAutofit/>
          </a:bodyPr>
          <a:lstStyle/>
          <a:p>
            <a:r>
              <a:rPr lang="en-US" sz="3200" b="1" dirty="0"/>
              <a:t>STRUCTURE OF THE MINISTRY</a:t>
            </a:r>
            <a:endParaRPr lang="en-NG" sz="3200" dirty="0"/>
          </a:p>
        </p:txBody>
      </p:sp>
      <p:sp>
        <p:nvSpPr>
          <p:cNvPr id="3" name="Content Placeholder 2">
            <a:extLst>
              <a:ext uri="{FF2B5EF4-FFF2-40B4-BE49-F238E27FC236}">
                <a16:creationId xmlns:a16="http://schemas.microsoft.com/office/drawing/2014/main" id="{5C60D984-56EC-4A98-A2F1-D7C99CBB6BC5}"/>
              </a:ext>
            </a:extLst>
          </p:cNvPr>
          <p:cNvSpPr>
            <a:spLocks noGrp="1"/>
          </p:cNvSpPr>
          <p:nvPr>
            <p:ph idx="1"/>
          </p:nvPr>
        </p:nvSpPr>
        <p:spPr>
          <a:xfrm>
            <a:off x="357809" y="1789043"/>
            <a:ext cx="9090991" cy="4252320"/>
          </a:xfrm>
        </p:spPr>
        <p:txBody>
          <a:bodyPr/>
          <a:lstStyle/>
          <a:p>
            <a:pPr marL="0" indent="0" algn="just">
              <a:buNone/>
            </a:pPr>
            <a:r>
              <a:rPr lang="en-US" sz="2200" dirty="0"/>
              <a:t>The Ministry is composed of five (5) Directorates, headed by Directors and acting Directors respectively. The departments include the following:-</a:t>
            </a:r>
            <a:endParaRPr lang="en-NG" sz="2200" dirty="0"/>
          </a:p>
          <a:p>
            <a:pPr lvl="0" algn="just"/>
            <a:r>
              <a:rPr lang="en-US" sz="2200" dirty="0"/>
              <a:t>Administration and Finance Directorates</a:t>
            </a:r>
            <a:endParaRPr lang="en-NG" sz="2200" dirty="0"/>
          </a:p>
          <a:p>
            <a:pPr lvl="0" algn="just"/>
            <a:r>
              <a:rPr lang="en-US" sz="2200" dirty="0"/>
              <a:t>Women Affairs Directorates</a:t>
            </a:r>
            <a:endParaRPr lang="en-NG" sz="2200" dirty="0"/>
          </a:p>
          <a:p>
            <a:pPr lvl="0" algn="just"/>
            <a:r>
              <a:rPr lang="en-US" sz="2200" dirty="0"/>
              <a:t>Child Development Directorates</a:t>
            </a:r>
            <a:endParaRPr lang="en-NG" sz="2200" dirty="0"/>
          </a:p>
          <a:p>
            <a:pPr lvl="0" algn="just"/>
            <a:r>
              <a:rPr lang="en-US" sz="2200" dirty="0"/>
              <a:t>Social Welfare Directorates</a:t>
            </a:r>
            <a:endParaRPr lang="en-NG" sz="2200" dirty="0"/>
          </a:p>
          <a:p>
            <a:pPr lvl="0" algn="just"/>
            <a:r>
              <a:rPr lang="en-US" sz="2200" dirty="0"/>
              <a:t>Rehabilitation Directorates</a:t>
            </a:r>
            <a:endParaRPr lang="en-NG" sz="2200" dirty="0"/>
          </a:p>
          <a:p>
            <a:endParaRPr lang="en-NG" dirty="0"/>
          </a:p>
        </p:txBody>
      </p:sp>
      <p:pic>
        <p:nvPicPr>
          <p:cNvPr id="4" name="Picture 3">
            <a:extLst>
              <a:ext uri="{FF2B5EF4-FFF2-40B4-BE49-F238E27FC236}">
                <a16:creationId xmlns:a16="http://schemas.microsoft.com/office/drawing/2014/main" id="{E60A713D-9D83-4FF0-AA75-D0197616973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19067" y="5844210"/>
            <a:ext cx="1160898" cy="8965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514127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916C5D-3493-4E6B-B04F-A4243392E724}"/>
              </a:ext>
            </a:extLst>
          </p:cNvPr>
          <p:cNvSpPr>
            <a:spLocks noGrp="1"/>
          </p:cNvSpPr>
          <p:nvPr>
            <p:ph type="title"/>
          </p:nvPr>
        </p:nvSpPr>
        <p:spPr>
          <a:xfrm>
            <a:off x="677334" y="609600"/>
            <a:ext cx="8596668" cy="795130"/>
          </a:xfrm>
        </p:spPr>
        <p:txBody>
          <a:bodyPr>
            <a:normAutofit fontScale="90000"/>
          </a:bodyPr>
          <a:lstStyle/>
          <a:p>
            <a:r>
              <a:rPr lang="en-US" b="1" dirty="0"/>
              <a:t>CHILD DEVELOPMENT DEPARTMENT</a:t>
            </a:r>
            <a:br>
              <a:rPr lang="en-NG" dirty="0"/>
            </a:br>
            <a:endParaRPr lang="en-NG" dirty="0"/>
          </a:p>
        </p:txBody>
      </p:sp>
      <p:sp>
        <p:nvSpPr>
          <p:cNvPr id="3" name="Content Placeholder 2">
            <a:extLst>
              <a:ext uri="{FF2B5EF4-FFF2-40B4-BE49-F238E27FC236}">
                <a16:creationId xmlns:a16="http://schemas.microsoft.com/office/drawing/2014/main" id="{5DDC6635-0D0C-4DB8-B488-B0C8C9938680}"/>
              </a:ext>
            </a:extLst>
          </p:cNvPr>
          <p:cNvSpPr>
            <a:spLocks noGrp="1"/>
          </p:cNvSpPr>
          <p:nvPr>
            <p:ph idx="1"/>
          </p:nvPr>
        </p:nvSpPr>
        <p:spPr>
          <a:xfrm>
            <a:off x="212036" y="1404730"/>
            <a:ext cx="9475304" cy="4843669"/>
          </a:xfrm>
        </p:spPr>
        <p:txBody>
          <a:bodyPr/>
          <a:lstStyle/>
          <a:p>
            <a:pPr algn="just"/>
            <a:r>
              <a:rPr lang="en-US" sz="2200" dirty="0"/>
              <a:t>The Child Department is responsible for handling all issues concerning children in the state which include their welfare and wellbeing.</a:t>
            </a:r>
            <a:endParaRPr lang="en-NG" sz="2200" dirty="0"/>
          </a:p>
          <a:p>
            <a:pPr algn="just"/>
            <a:r>
              <a:rPr lang="en-US" sz="2200" dirty="0"/>
              <a:t>The Ministry of Women Affairs and Social Development in collaboration with UNICEF have enrolled one hundred and Fifty-Two (152) adolescent children (Boys Eighty-Six (86) and Sixty-Six (66) Girls) into various skill acquisition trainings based on their respective choices which include Furniture, welding, Automobile electrical work, Automobile mechanical work, Tailoring, Aluminum construction work, shoe making, Hair dressing, Tiles laying, knitting </a:t>
            </a:r>
            <a:r>
              <a:rPr lang="en-US" sz="2200" dirty="0" err="1"/>
              <a:t>etc</a:t>
            </a:r>
            <a:r>
              <a:rPr lang="en-US" sz="2200" dirty="0"/>
              <a:t> and the training are currently on going in Mubi-North, Mubi-South, Madagali and Michika Local Government Areas of the State</a:t>
            </a:r>
            <a:endParaRPr lang="en-NG" sz="2200" dirty="0"/>
          </a:p>
          <a:p>
            <a:endParaRPr lang="en-NG" dirty="0"/>
          </a:p>
        </p:txBody>
      </p:sp>
      <p:pic>
        <p:nvPicPr>
          <p:cNvPr id="4" name="Picture 3">
            <a:extLst>
              <a:ext uri="{FF2B5EF4-FFF2-40B4-BE49-F238E27FC236}">
                <a16:creationId xmlns:a16="http://schemas.microsoft.com/office/drawing/2014/main" id="{A4CB5AA9-5CCD-4E54-9B9D-6A8FBB1F79E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19067" y="5800119"/>
            <a:ext cx="1160898" cy="8965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491583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8892AD6-FDCC-431E-A9A0-D186E325FE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72076" y="5817705"/>
            <a:ext cx="1160898" cy="8965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Content Placeholder 4">
            <a:extLst>
              <a:ext uri="{FF2B5EF4-FFF2-40B4-BE49-F238E27FC236}">
                <a16:creationId xmlns:a16="http://schemas.microsoft.com/office/drawing/2014/main" id="{25443924-C1CC-46DF-AB58-A5083EB25D13}"/>
              </a:ext>
            </a:extLst>
          </p:cNvPr>
          <p:cNvPicPr>
            <a:picLocks noGrp="1"/>
          </p:cNvPicPr>
          <p:nvPr>
            <p:ph sz="half" idx="1"/>
          </p:nvPr>
        </p:nvPicPr>
        <p:blipFill>
          <a:blip r:embed="rId3"/>
          <a:stretch>
            <a:fillRect/>
          </a:stretch>
        </p:blipFill>
        <p:spPr>
          <a:xfrm>
            <a:off x="410818" y="2160588"/>
            <a:ext cx="2716696" cy="3881437"/>
          </a:xfrm>
          <a:prstGeom prst="rect">
            <a:avLst/>
          </a:prstGeom>
          <a:ln>
            <a:noFill/>
          </a:ln>
          <a:effectLst>
            <a:softEdge rad="112500"/>
          </a:effectLst>
        </p:spPr>
      </p:pic>
      <p:pic>
        <p:nvPicPr>
          <p:cNvPr id="8" name="Content Placeholder 7">
            <a:extLst>
              <a:ext uri="{FF2B5EF4-FFF2-40B4-BE49-F238E27FC236}">
                <a16:creationId xmlns:a16="http://schemas.microsoft.com/office/drawing/2014/main" id="{01A06506-0408-45D8-908F-1188104936B8}"/>
              </a:ext>
            </a:extLst>
          </p:cNvPr>
          <p:cNvPicPr>
            <a:picLocks noGrp="1"/>
          </p:cNvPicPr>
          <p:nvPr>
            <p:ph sz="half" idx="2"/>
          </p:nvPr>
        </p:nvPicPr>
        <p:blipFill>
          <a:blip r:embed="rId4" cstate="print">
            <a:extLst>
              <a:ext uri="{28A0092B-C50C-407E-A947-70E740481C1C}">
                <a14:useLocalDpi xmlns:a14="http://schemas.microsoft.com/office/drawing/2010/main" val="0"/>
              </a:ext>
            </a:extLst>
          </a:blip>
          <a:srcRect/>
          <a:stretch>
            <a:fillRect/>
          </a:stretch>
        </p:blipFill>
        <p:spPr bwMode="auto">
          <a:xfrm>
            <a:off x="6096001" y="1510748"/>
            <a:ext cx="3286538" cy="4094923"/>
          </a:xfrm>
          <a:prstGeom prst="rect">
            <a:avLst/>
          </a:prstGeom>
          <a:ln>
            <a:noFill/>
          </a:ln>
          <a:effectLst>
            <a:softEdge rad="112500"/>
          </a:effectLst>
        </p:spPr>
      </p:pic>
      <p:pic>
        <p:nvPicPr>
          <p:cNvPr id="9" name="Content Placeholder 5">
            <a:extLst>
              <a:ext uri="{FF2B5EF4-FFF2-40B4-BE49-F238E27FC236}">
                <a16:creationId xmlns:a16="http://schemas.microsoft.com/office/drawing/2014/main" id="{063069D9-6EAB-48D4-A918-6C5FD564C833}"/>
              </a:ext>
            </a:extLst>
          </p:cNvPr>
          <p:cNvPicPr>
            <a:picLocks/>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73287" y="1630018"/>
            <a:ext cx="2716696" cy="3975654"/>
          </a:xfrm>
          <a:prstGeom prst="rect">
            <a:avLst/>
          </a:prstGeom>
          <a:ln>
            <a:noFill/>
          </a:ln>
          <a:effectLst>
            <a:softEdge rad="112500"/>
          </a:effectLst>
        </p:spPr>
      </p:pic>
      <p:sp>
        <p:nvSpPr>
          <p:cNvPr id="10" name="Rectangle 9">
            <a:extLst>
              <a:ext uri="{FF2B5EF4-FFF2-40B4-BE49-F238E27FC236}">
                <a16:creationId xmlns:a16="http://schemas.microsoft.com/office/drawing/2014/main" id="{338AFB8C-7F5E-428A-B097-783D3BBA4495}"/>
              </a:ext>
            </a:extLst>
          </p:cNvPr>
          <p:cNvSpPr/>
          <p:nvPr/>
        </p:nvSpPr>
        <p:spPr>
          <a:xfrm>
            <a:off x="2897944" y="822524"/>
            <a:ext cx="4019691" cy="430887"/>
          </a:xfrm>
          <a:prstGeom prst="rect">
            <a:avLst/>
          </a:prstGeom>
        </p:spPr>
        <p:txBody>
          <a:bodyPr wrap="square">
            <a:spAutoFit/>
          </a:bodyPr>
          <a:lstStyle/>
          <a:p>
            <a:r>
              <a:rPr lang="en-US" sz="2200" dirty="0"/>
              <a:t>SKILL ACQUISITION TRAINING</a:t>
            </a:r>
            <a:endParaRPr lang="en-NG" sz="2200" b="1" dirty="0"/>
          </a:p>
        </p:txBody>
      </p:sp>
    </p:spTree>
    <p:extLst>
      <p:ext uri="{BB962C8B-B14F-4D97-AF65-F5344CB8AC3E}">
        <p14:creationId xmlns:p14="http://schemas.microsoft.com/office/powerpoint/2010/main" val="25579872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CAE48E-9CCF-44DD-AAB3-44FF8BAC1C58}"/>
              </a:ext>
            </a:extLst>
          </p:cNvPr>
          <p:cNvSpPr>
            <a:spLocks noGrp="1"/>
          </p:cNvSpPr>
          <p:nvPr>
            <p:ph type="title"/>
          </p:nvPr>
        </p:nvSpPr>
        <p:spPr>
          <a:xfrm>
            <a:off x="397566" y="609600"/>
            <a:ext cx="9130747" cy="1320800"/>
          </a:xfrm>
        </p:spPr>
        <p:txBody>
          <a:bodyPr>
            <a:noAutofit/>
          </a:bodyPr>
          <a:lstStyle/>
          <a:p>
            <a:r>
              <a:rPr lang="en-US" sz="2200" dirty="0">
                <a:solidFill>
                  <a:schemeClr val="tx1"/>
                </a:solidFill>
              </a:rPr>
              <a:t>Subsequently, fifty (50) female caregivers of vulnerable children were provided with support based on needs to boost their respective petty businesses and increase their income generation to be able to carter for the needs of the vulnerable children under them. Hence, reduce the current hardship. The supports were provided in Yola-North and Yola-South Local Government Areas of the state.</a:t>
            </a:r>
            <a:endParaRPr lang="en-NG" sz="2200" dirty="0"/>
          </a:p>
        </p:txBody>
      </p:sp>
      <p:pic>
        <p:nvPicPr>
          <p:cNvPr id="10" name="Content Placeholder 5">
            <a:extLst>
              <a:ext uri="{FF2B5EF4-FFF2-40B4-BE49-F238E27FC236}">
                <a16:creationId xmlns:a16="http://schemas.microsoft.com/office/drawing/2014/main" id="{A3C957CA-DA5B-448D-AD08-9DE5639E1095}"/>
              </a:ext>
            </a:extLst>
          </p:cNvPr>
          <p:cNvPicPr>
            <a:picLocks noGrp="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bwMode="auto">
          <a:xfrm>
            <a:off x="676326" y="3229640"/>
            <a:ext cx="3922178" cy="2892864"/>
          </a:xfrm>
          <a:prstGeom prst="rect">
            <a:avLst/>
          </a:prstGeom>
          <a:ln>
            <a:noFill/>
          </a:ln>
          <a:effectLst>
            <a:softEdge rad="112500"/>
          </a:effectLst>
        </p:spPr>
      </p:pic>
      <p:pic>
        <p:nvPicPr>
          <p:cNvPr id="6" name="Picture 3">
            <a:extLst>
              <a:ext uri="{FF2B5EF4-FFF2-40B4-BE49-F238E27FC236}">
                <a16:creationId xmlns:a16="http://schemas.microsoft.com/office/drawing/2014/main" id="{B5D3AE86-54E7-4C5D-A273-446A45E46E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39484" y="5830958"/>
            <a:ext cx="1160898" cy="8965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Content Placeholder 4">
            <a:extLst>
              <a:ext uri="{FF2B5EF4-FFF2-40B4-BE49-F238E27FC236}">
                <a16:creationId xmlns:a16="http://schemas.microsoft.com/office/drawing/2014/main" id="{FDB7D7E3-4D2A-4182-865D-7F38D571B225}"/>
              </a:ext>
            </a:extLst>
          </p:cNvPr>
          <p:cNvPicPr>
            <a:picLocks/>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10539" y="2817715"/>
            <a:ext cx="4269812" cy="3722232"/>
          </a:xfrm>
          <a:prstGeom prst="rect">
            <a:avLst/>
          </a:prstGeom>
          <a:ln>
            <a:noFill/>
          </a:ln>
          <a:effectLst>
            <a:softEdge rad="112500"/>
          </a:effectLst>
        </p:spPr>
      </p:pic>
    </p:spTree>
    <p:extLst>
      <p:ext uri="{BB962C8B-B14F-4D97-AF65-F5344CB8AC3E}">
        <p14:creationId xmlns:p14="http://schemas.microsoft.com/office/powerpoint/2010/main" val="18533085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7189CD-942B-4C1E-9DE5-CCF7B72E21E0}"/>
              </a:ext>
            </a:extLst>
          </p:cNvPr>
          <p:cNvSpPr>
            <a:spLocks noGrp="1"/>
          </p:cNvSpPr>
          <p:nvPr>
            <p:ph type="title"/>
          </p:nvPr>
        </p:nvSpPr>
        <p:spPr>
          <a:xfrm>
            <a:off x="677334" y="609600"/>
            <a:ext cx="8596668" cy="675861"/>
          </a:xfrm>
        </p:spPr>
        <p:txBody>
          <a:bodyPr>
            <a:normAutofit/>
          </a:bodyPr>
          <a:lstStyle/>
          <a:p>
            <a:r>
              <a:rPr lang="en-US" sz="3200" b="1" dirty="0"/>
              <a:t>WOMEN AFFAIRS DEPARTMENT</a:t>
            </a:r>
            <a:endParaRPr lang="en-NG" sz="3200" dirty="0"/>
          </a:p>
        </p:txBody>
      </p:sp>
      <p:sp>
        <p:nvSpPr>
          <p:cNvPr id="3" name="Content Placeholder 2">
            <a:extLst>
              <a:ext uri="{FF2B5EF4-FFF2-40B4-BE49-F238E27FC236}">
                <a16:creationId xmlns:a16="http://schemas.microsoft.com/office/drawing/2014/main" id="{B5BB9676-012B-421E-9BFC-A2AF2F382DBA}"/>
              </a:ext>
            </a:extLst>
          </p:cNvPr>
          <p:cNvSpPr>
            <a:spLocks noGrp="1"/>
          </p:cNvSpPr>
          <p:nvPr>
            <p:ph idx="1"/>
          </p:nvPr>
        </p:nvSpPr>
        <p:spPr>
          <a:xfrm>
            <a:off x="357808" y="1497495"/>
            <a:ext cx="9263270" cy="4543867"/>
          </a:xfrm>
        </p:spPr>
        <p:txBody>
          <a:bodyPr/>
          <a:lstStyle/>
          <a:p>
            <a:pPr algn="just"/>
            <a:r>
              <a:rPr lang="en-US" sz="2200" dirty="0"/>
              <a:t>The Department of Women Affairs is one of the core departments of the Ministry charged with the responsibility of promoting women’s welfare and advancement.</a:t>
            </a:r>
            <a:endParaRPr lang="en-NG" sz="2200" dirty="0"/>
          </a:p>
          <a:p>
            <a:pPr algn="just"/>
            <a:r>
              <a:rPr lang="en-US" sz="2200" dirty="0"/>
              <a:t>The Ministry has a Women Development Centre in the state capital and one each in the twenty-one (21) Local Government Areas of the State which are manned by the Local Governments. These </a:t>
            </a:r>
            <a:r>
              <a:rPr lang="en-US" sz="2200" dirty="0" err="1"/>
              <a:t>centres</a:t>
            </a:r>
            <a:r>
              <a:rPr lang="en-US" sz="2200" dirty="0"/>
              <a:t> provide training on skill acquisition for women, such as tailoring, knitting, catering, hairdressing, weaving, ceramic works etc. In addition safe space </a:t>
            </a:r>
            <a:r>
              <a:rPr lang="en-US" sz="2200" dirty="0" err="1"/>
              <a:t>centre</a:t>
            </a:r>
            <a:r>
              <a:rPr lang="en-US" sz="2200" dirty="0"/>
              <a:t> was set up in the Ministry in collaboration with UNFPA as a result of Boko Haram that trigger the North East Nigeria in 2024. </a:t>
            </a:r>
            <a:endParaRPr lang="en-NG" sz="2200" dirty="0"/>
          </a:p>
          <a:p>
            <a:endParaRPr lang="en-NG" dirty="0"/>
          </a:p>
        </p:txBody>
      </p:sp>
      <p:pic>
        <p:nvPicPr>
          <p:cNvPr id="4" name="Picture 3">
            <a:extLst>
              <a:ext uri="{FF2B5EF4-FFF2-40B4-BE49-F238E27FC236}">
                <a16:creationId xmlns:a16="http://schemas.microsoft.com/office/drawing/2014/main" id="{C2093EBB-D67C-42C1-AC86-F665F1DB65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73294" y="5804452"/>
            <a:ext cx="1160898" cy="8965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674423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1435F19-3976-4421-95BB-8451B90FF724}"/>
              </a:ext>
            </a:extLst>
          </p:cNvPr>
          <p:cNvSpPr>
            <a:spLocks noGrp="1"/>
          </p:cNvSpPr>
          <p:nvPr>
            <p:ph idx="1"/>
          </p:nvPr>
        </p:nvSpPr>
        <p:spPr>
          <a:xfrm>
            <a:off x="304801" y="490331"/>
            <a:ext cx="9422295" cy="5551032"/>
          </a:xfrm>
        </p:spPr>
        <p:txBody>
          <a:bodyPr>
            <a:normAutofit/>
          </a:bodyPr>
          <a:lstStyle/>
          <a:p>
            <a:pPr marL="0" indent="0">
              <a:buNone/>
            </a:pPr>
            <a:endParaRPr lang="en-US" sz="2200" dirty="0"/>
          </a:p>
          <a:p>
            <a:pPr marL="0" indent="0">
              <a:buNone/>
            </a:pPr>
            <a:endParaRPr lang="en-US" sz="2200" dirty="0"/>
          </a:p>
          <a:p>
            <a:pPr marL="0" indent="0">
              <a:buNone/>
            </a:pPr>
            <a:r>
              <a:rPr lang="en-US" sz="2200" dirty="0"/>
              <a:t>The safe space centers include:-</a:t>
            </a:r>
            <a:endParaRPr lang="en-NG" sz="2200" dirty="0"/>
          </a:p>
          <a:p>
            <a:pPr lvl="0"/>
            <a:r>
              <a:rPr lang="en-US" sz="2200" dirty="0"/>
              <a:t>Women and Girls safe space (WGSS spy) state Polytechnic, Yola.</a:t>
            </a:r>
            <a:endParaRPr lang="en-NG" sz="2200" dirty="0"/>
          </a:p>
          <a:p>
            <a:pPr lvl="0"/>
            <a:r>
              <a:rPr lang="en-US" sz="2200" dirty="0"/>
              <a:t>Hope Centre </a:t>
            </a:r>
            <a:r>
              <a:rPr lang="en-US" sz="2200" dirty="0" err="1"/>
              <a:t>Numan</a:t>
            </a:r>
            <a:r>
              <a:rPr lang="en-US" sz="2200" dirty="0"/>
              <a:t>.</a:t>
            </a:r>
            <a:endParaRPr lang="en-NG" sz="2200" dirty="0"/>
          </a:p>
          <a:p>
            <a:pPr lvl="0"/>
            <a:r>
              <a:rPr lang="en-US" sz="2200" dirty="0"/>
              <a:t> Women and Girls Safe Space (WGSS) </a:t>
            </a:r>
            <a:r>
              <a:rPr lang="en-US" sz="2200" dirty="0" err="1"/>
              <a:t>Viniklang</a:t>
            </a:r>
            <a:r>
              <a:rPr lang="en-US" sz="2200" dirty="0"/>
              <a:t> or Day Bola.</a:t>
            </a:r>
            <a:endParaRPr lang="en-NG" sz="2200" dirty="0"/>
          </a:p>
          <a:p>
            <a:pPr lvl="0"/>
            <a:r>
              <a:rPr lang="en-US" sz="2200" dirty="0"/>
              <a:t>One Stop Centre, Yola.</a:t>
            </a:r>
            <a:endParaRPr lang="en-NG" sz="2200" dirty="0"/>
          </a:p>
          <a:p>
            <a:pPr lvl="0"/>
            <a:r>
              <a:rPr lang="en-US" sz="2200" dirty="0"/>
              <a:t>NYSC Host Community or Camp.</a:t>
            </a:r>
            <a:endParaRPr lang="en-NG" sz="2200" dirty="0"/>
          </a:p>
          <a:p>
            <a:pPr lvl="0"/>
            <a:r>
              <a:rPr lang="en-US" sz="2200" dirty="0" err="1"/>
              <a:t>Malkohi</a:t>
            </a:r>
            <a:r>
              <a:rPr lang="en-US" sz="2200" dirty="0"/>
              <a:t> Host Community.</a:t>
            </a:r>
            <a:endParaRPr lang="en-NG" sz="2200" dirty="0"/>
          </a:p>
          <a:p>
            <a:pPr marL="0" indent="0">
              <a:buNone/>
            </a:pPr>
            <a:endParaRPr lang="en-NG" dirty="0"/>
          </a:p>
        </p:txBody>
      </p:sp>
      <p:pic>
        <p:nvPicPr>
          <p:cNvPr id="4" name="Picture 3">
            <a:extLst>
              <a:ext uri="{FF2B5EF4-FFF2-40B4-BE49-F238E27FC236}">
                <a16:creationId xmlns:a16="http://schemas.microsoft.com/office/drawing/2014/main" id="{57E1AD5F-6EA0-426D-AE5C-2C7B24E2687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26301" y="5777949"/>
            <a:ext cx="1160898" cy="8965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854459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8C59B386-999D-4CB6-B907-9F3997C027CC}"/>
    </a:ext>
  </a:extLst>
</a:theme>
</file>

<file path=docProps/app.xml><?xml version="1.0" encoding="utf-8"?>
<Properties xmlns="http://schemas.openxmlformats.org/officeDocument/2006/extended-properties" xmlns:vt="http://schemas.openxmlformats.org/officeDocument/2006/docPropsVTypes">
  <Template>Facet</Template>
  <TotalTime>543</TotalTime>
  <Words>2260</Words>
  <Application>Microsoft Office PowerPoint</Application>
  <PresentationFormat>Widescreen</PresentationFormat>
  <Paragraphs>110</Paragraphs>
  <Slides>33</Slides>
  <Notes>0</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33</vt:i4>
      </vt:variant>
    </vt:vector>
  </HeadingPairs>
  <TitlesOfParts>
    <vt:vector size="38" baseType="lpstr">
      <vt:lpstr>Arial</vt:lpstr>
      <vt:lpstr>Trebuchet MS</vt:lpstr>
      <vt:lpstr>Wingdings</vt:lpstr>
      <vt:lpstr>Wingdings 3</vt:lpstr>
      <vt:lpstr>Facet</vt:lpstr>
      <vt:lpstr>     MINISTERIAL PRESS BRIEFING 4TH QUARTER 2024  </vt:lpstr>
      <vt:lpstr>INTRODUCTION </vt:lpstr>
      <vt:lpstr>SCOPE/OBJECTIVES OF THE MINISTRY</vt:lpstr>
      <vt:lpstr>STRUCTURE OF THE MINISTRY</vt:lpstr>
      <vt:lpstr>CHILD DEVELOPMENT DEPARTMENT </vt:lpstr>
      <vt:lpstr>PowerPoint Presentation</vt:lpstr>
      <vt:lpstr>Subsequently, fifty (50) female caregivers of vulnerable children were provided with support based on needs to boost their respective petty businesses and increase their income generation to be able to carter for the needs of the vulnerable children under them. Hence, reduce the current hardship. The supports were provided in Yola-North and Yola-South Local Government Areas of the state.</vt:lpstr>
      <vt:lpstr>WOMEN AFFAIRS DEPARTMENT</vt:lpstr>
      <vt:lpstr>PowerPoint Presentation</vt:lpstr>
      <vt:lpstr>The following are some of the activities carried out in the safe space centers as follows:- Awareness session on sexual violence, its consequences and importance of reporting GBV cases on time with final year female students of Adamawa State Polytechnic Yola (SPY), Women and Girls Safe Space (WGSS).  </vt:lpstr>
      <vt:lpstr>Sensitization/awareness session on importance of accessing the safe space and services provided with adolescent girls of State Polytechnic Yola (SPY).</vt:lpstr>
      <vt:lpstr>Sensitization/awareness session on GBV prevention with some male students at Women and Girls Safe Space State Polytechnic Yola (WGSS SPY). Awareness on importance of not being idle as a girl child and also a house wife and skill acquisition on how to make liquid soap with adolescent girls and women opposite Anguwan Makera in Numan Local Government Areas (LGAs).  </vt:lpstr>
      <vt:lpstr>PowerPoint Presentation</vt:lpstr>
      <vt:lpstr>Guidance and counseling session on rape, for survivors to be reporting on time with adolescent girls, below sixteen (16) at safe spaces Government Day Secondary School (GDSS) Viniklang. </vt:lpstr>
      <vt:lpstr>This sections is training of trainee for women and adolescent girls acquiring skills on how to make lunch bag, hand bag, school bag, traveling bag, chain bag and side bag at one stop centre Yola. </vt:lpstr>
      <vt:lpstr>Production of dignity kits in progress at one stop Centre Yola. Skill acquisition, trainees, training, others on how to cut materials to sew bed sheets Women and four (4) girls benefited from skills acquisition and economic empowerment activities at one stop centre Yola. Women and adolescent girls participating in vocational skills programmes in puff puff making at one stop centre Yola. </vt:lpstr>
      <vt:lpstr>PowerPoint Presentation</vt:lpstr>
      <vt:lpstr>SOCIAL WELFARE DEPARTMENT</vt:lpstr>
      <vt:lpstr>Family case with Thirty-Three (33) cases was recorded, these included marital dispute, case of divorce child abuse, lack of maintenance, early marriage and pregnancy out of wed lock. A recent case of a step mother that violated her two (2) step children, the both parents were arrested prosecuted and convicted on 5th October, 2024.</vt:lpstr>
      <vt:lpstr>THE HONOURABLE COMMISSIONER WITH THE CHILD ABUSED</vt:lpstr>
      <vt:lpstr>Psycho-Social Support (PSS) is service rendered by social workers to vulnerable and survivors of Gender Based Violence, traumatized, depressed as a result of insurgency and other disasters like flooding etc. Remand Home correctional center for children in conflict with laws or delinquent act, under the age of eighteen years. There are four (4) Remand Homes cross the three (3) Geopolitical zones (Numan, Mubi, Ganye and Jimeta).  </vt:lpstr>
      <vt:lpstr>PowerPoint Presentation</vt:lpstr>
      <vt:lpstr>PowerPoint Presentation</vt:lpstr>
      <vt:lpstr>PowerPoint Presentation</vt:lpstr>
      <vt:lpstr>SENSITIZATION ON DRUGS ABUSE </vt:lpstr>
      <vt:lpstr>REHABILITATION DEPARTMENT</vt:lpstr>
      <vt:lpstr>PowerPoint Presentation</vt:lpstr>
      <vt:lpstr>CHALLENGES </vt:lpstr>
      <vt:lpstr>PowerPoint Presentation</vt:lpstr>
      <vt:lpstr>WAY FORWARD</vt:lpstr>
      <vt:lpstr>PowerPoint Presentation</vt:lpstr>
      <vt:lpstr>MINISTRY PROJECTION FOR NEXT YEAR, 2025 </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MINISTERIAL PRESS BRIEFING 4TH QUARTER 2024</dc:title>
  <dc:creator>Regina Vincent</dc:creator>
  <cp:lastModifiedBy>PATRICK</cp:lastModifiedBy>
  <cp:revision>47</cp:revision>
  <dcterms:created xsi:type="dcterms:W3CDTF">2024-11-13T10:49:23Z</dcterms:created>
  <dcterms:modified xsi:type="dcterms:W3CDTF">2026-07-03T13:42:58Z</dcterms:modified>
</cp:coreProperties>
</file>